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13" r:id="rId3"/>
    <p:sldId id="353" r:id="rId4"/>
    <p:sldId id="316" r:id="rId5"/>
    <p:sldId id="315" r:id="rId6"/>
    <p:sldId id="317" r:id="rId7"/>
    <p:sldId id="314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285" r:id="rId19"/>
    <p:sldId id="329" r:id="rId20"/>
    <p:sldId id="330" r:id="rId21"/>
    <p:sldId id="289" r:id="rId22"/>
    <p:sldId id="331" r:id="rId23"/>
    <p:sldId id="332" r:id="rId24"/>
    <p:sldId id="328" r:id="rId25"/>
    <p:sldId id="333" r:id="rId26"/>
    <p:sldId id="334" r:id="rId27"/>
    <p:sldId id="335" r:id="rId28"/>
    <p:sldId id="336" r:id="rId29"/>
    <p:sldId id="337" r:id="rId30"/>
    <p:sldId id="282" r:id="rId31"/>
    <p:sldId id="265" r:id="rId32"/>
    <p:sldId id="283" r:id="rId33"/>
    <p:sldId id="338" r:id="rId34"/>
    <p:sldId id="339" r:id="rId35"/>
    <p:sldId id="340" r:id="rId36"/>
    <p:sldId id="341" r:id="rId37"/>
    <p:sldId id="342" r:id="rId38"/>
    <p:sldId id="343" r:id="rId39"/>
    <p:sldId id="355" r:id="rId40"/>
    <p:sldId id="263" r:id="rId41"/>
    <p:sldId id="271" r:id="rId42"/>
    <p:sldId id="272" r:id="rId43"/>
    <p:sldId id="273" r:id="rId44"/>
    <p:sldId id="274" r:id="rId45"/>
    <p:sldId id="278" r:id="rId46"/>
    <p:sldId id="279" r:id="rId47"/>
    <p:sldId id="344" r:id="rId48"/>
    <p:sldId id="345" r:id="rId49"/>
    <p:sldId id="346" r:id="rId50"/>
    <p:sldId id="347" r:id="rId51"/>
    <p:sldId id="288" r:id="rId52"/>
    <p:sldId id="290" r:id="rId53"/>
    <p:sldId id="291" r:id="rId54"/>
    <p:sldId id="349" r:id="rId55"/>
    <p:sldId id="350" r:id="rId56"/>
    <p:sldId id="351" r:id="rId57"/>
    <p:sldId id="348" r:id="rId58"/>
    <p:sldId id="352" r:id="rId59"/>
    <p:sldId id="310" r:id="rId60"/>
    <p:sldId id="294" r:id="rId61"/>
    <p:sldId id="295" r:id="rId62"/>
    <p:sldId id="296" r:id="rId63"/>
    <p:sldId id="356" r:id="rId64"/>
    <p:sldId id="299" r:id="rId65"/>
    <p:sldId id="300" r:id="rId6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452D"/>
    <a:srgbClr val="FF9933"/>
    <a:srgbClr val="FFFFFF"/>
    <a:srgbClr val="A67540"/>
    <a:srgbClr val="E9D5C5"/>
    <a:srgbClr val="6B4834"/>
    <a:srgbClr val="573B2B"/>
    <a:srgbClr val="D1AF89"/>
    <a:srgbClr val="F9DFDB"/>
    <a:srgbClr val="FFE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32" autoAdjust="0"/>
  </p:normalViewPr>
  <p:slideViewPr>
    <p:cSldViewPr snapToGrid="0">
      <p:cViewPr varScale="1">
        <p:scale>
          <a:sx n="103" d="100"/>
          <a:sy n="103" d="100"/>
        </p:scale>
        <p:origin x="876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0EDDC-F032-4AD0-B208-221AFB6465EE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02909-0796-4111-A8F2-E333974D5B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QGIS </a:t>
            </a:r>
            <a:r>
              <a:rPr lang="zh-TW" altLang="en-US" dirty="0"/>
              <a:t>優點：</a:t>
            </a:r>
          </a:p>
          <a:p>
            <a:r>
              <a:rPr lang="en-US" altLang="zh-TW" dirty="0"/>
              <a:t>1. </a:t>
            </a:r>
            <a:r>
              <a:rPr lang="zh-TW" altLang="en-US" dirty="0"/>
              <a:t>免費</a:t>
            </a:r>
            <a:r>
              <a:rPr lang="en-US" altLang="zh-TW" dirty="0"/>
              <a:t>GIS</a:t>
            </a:r>
            <a:r>
              <a:rPr lang="zh-TW" altLang="en-US" dirty="0"/>
              <a:t>桌面軟體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中文服務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許多數據格式</a:t>
            </a:r>
          </a:p>
          <a:p>
            <a:r>
              <a:rPr lang="en-US" altLang="zh-TW" dirty="0"/>
              <a:t>4. </a:t>
            </a:r>
            <a:r>
              <a:rPr lang="zh-TW" altLang="en-US" dirty="0"/>
              <a:t>開源──外插套件</a:t>
            </a:r>
          </a:p>
          <a:p>
            <a:r>
              <a:rPr lang="en-US" altLang="zh-TW" dirty="0"/>
              <a:t>5. </a:t>
            </a:r>
            <a:r>
              <a:rPr lang="zh-TW" altLang="en-US" dirty="0"/>
              <a:t>製圖與使用人性化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02909-0796-4111-A8F2-E333974D5B9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78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02909-0796-4111-A8F2-E333974D5B9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11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35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63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39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41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55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43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56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15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96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422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67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165412"/>
            <a:ext cx="10515600" cy="501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4D34E-2C63-45B6-B1F0-C8551057069F}" type="datetimeFigureOut">
              <a:rPr lang="zh-TW" altLang="en-US" smtClean="0"/>
              <a:t>2023/11/3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270E5-29A3-4EE3-BDDA-DC4548C4B6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85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gis.org/zh-Hant/site/forusers/download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1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tw/dataset/7441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data.gov.tw/dataset/5958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egis.moi.gov.tw/STAT/Web/Portal/STAT_PortalHome.aspx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hyperlink" Target="https://segis.moi.gov.tw/STAT/Web/Platform/QueryInterface/STAT_QueryProductView.aspx?pid=71254B8C8E11992A2AAED227D59E8523&amp;spid=7ED8D58E129BC680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15.png"/><Relationship Id="rId4" Type="http://schemas.openxmlformats.org/officeDocument/2006/relationships/hyperlink" Target="https://www.tgos.tw/tgos/Web/Address/TGOS_Address.aspx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d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://gissrv4.sinica.edu.tw/gis/twhgis.aspx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gis.sinica.edu.tw/tileserver/wmts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pt.cc/fGIvm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016"/>
          <a:stretch/>
        </p:blipFill>
        <p:spPr>
          <a:xfrm>
            <a:off x="0" y="-14514"/>
            <a:ext cx="12197890" cy="68725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035831" y="2692400"/>
            <a:ext cx="6120337" cy="1071563"/>
          </a:xfrm>
          <a:noFill/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6B4834"/>
                </a:solidFill>
                <a:latin typeface="+mj-ea"/>
              </a:rPr>
              <a:t>QGIS</a:t>
            </a:r>
            <a:r>
              <a:rPr lang="zh-TW" altLang="en-US" b="1" dirty="0">
                <a:solidFill>
                  <a:srgbClr val="6B4834"/>
                </a:solidFill>
                <a:latin typeface="+mj-ea"/>
              </a:rPr>
              <a:t>空間資訊實作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170088" y="3974420"/>
            <a:ext cx="3851822" cy="520019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A67540"/>
                </a:solidFill>
                <a:latin typeface="+mj-ea"/>
                <a:ea typeface="+mj-ea"/>
              </a:rPr>
              <a:t>林口康橋</a:t>
            </a:r>
            <a:r>
              <a:rPr lang="en-US" altLang="zh-TW" dirty="0">
                <a:solidFill>
                  <a:srgbClr val="A67540"/>
                </a:solidFill>
                <a:latin typeface="+mj-ea"/>
                <a:ea typeface="+mj-ea"/>
              </a:rPr>
              <a:t>G9</a:t>
            </a:r>
            <a:r>
              <a:rPr lang="zh-TW" altLang="en-US" dirty="0">
                <a:solidFill>
                  <a:srgbClr val="A67540"/>
                </a:solidFill>
                <a:latin typeface="+mj-ea"/>
                <a:ea typeface="+mj-ea"/>
              </a:rPr>
              <a:t> </a:t>
            </a:r>
            <a:r>
              <a:rPr lang="en-US" altLang="zh-TW" dirty="0">
                <a:solidFill>
                  <a:srgbClr val="A67540"/>
                </a:solidFill>
                <a:latin typeface="+mj-ea"/>
                <a:ea typeface="+mj-ea"/>
              </a:rPr>
              <a:t>2023.11.04</a:t>
            </a:r>
            <a:endParaRPr lang="zh-TW" altLang="en-US" dirty="0">
              <a:solidFill>
                <a:srgbClr val="A67540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rgbClr val="6B4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Picture 4" descr="ãå°æ¨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86"/>
                    </a14:imgEffect>
                    <a14:imgEffect>
                      <a14:saturation sat="373000"/>
                    </a14:imgEffect>
                    <a14:imgEffect>
                      <a14:brightnessContrast bright="91000" contrast="-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63" y="1348468"/>
            <a:ext cx="1133475" cy="1133475"/>
          </a:xfrm>
          <a:prstGeom prst="rect">
            <a:avLst/>
          </a:prstGeom>
          <a:noFill/>
        </p:spPr>
      </p:pic>
      <p:sp>
        <p:nvSpPr>
          <p:cNvPr id="8" name="副標題 2">
            <a:extLst>
              <a:ext uri="{FF2B5EF4-FFF2-40B4-BE49-F238E27FC236}">
                <a16:creationId xmlns:a16="http://schemas.microsoft.com/office/drawing/2014/main" id="{84C32E7D-9328-465D-9B97-D29CF012707C}"/>
              </a:ext>
            </a:extLst>
          </p:cNvPr>
          <p:cNvSpPr txBox="1">
            <a:spLocks/>
          </p:cNvSpPr>
          <p:nvPr/>
        </p:nvSpPr>
        <p:spPr>
          <a:xfrm>
            <a:off x="5029498" y="5509532"/>
            <a:ext cx="3851822" cy="5200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>
              <a:solidFill>
                <a:srgbClr val="A67540"/>
              </a:solidFill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5C5CAE-9226-406C-812A-C6FA4509F410}"/>
              </a:ext>
            </a:extLst>
          </p:cNvPr>
          <p:cNvSpPr/>
          <p:nvPr/>
        </p:nvSpPr>
        <p:spPr>
          <a:xfrm>
            <a:off x="9418891" y="5681929"/>
            <a:ext cx="2440029" cy="892552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>
            <a:spAutoFit/>
          </a:bodyPr>
          <a:lstStyle/>
          <a:p>
            <a:endParaRPr lang="en-US" altLang="zh-TW" b="1" dirty="0">
              <a:solidFill>
                <a:srgbClr val="87452D"/>
              </a:solidFill>
              <a:latin typeface="+mj-ea"/>
              <a:ea typeface="+mj-ea"/>
            </a:endParaRPr>
          </a:p>
          <a:p>
            <a:r>
              <a:rPr lang="zh-TW" altLang="en-US" b="1" dirty="0">
                <a:solidFill>
                  <a:srgbClr val="87452D"/>
                </a:solidFill>
                <a:latin typeface="+mj-ea"/>
                <a:ea typeface="+mj-ea"/>
              </a:rPr>
              <a:t>杜承軒</a:t>
            </a:r>
            <a:endParaRPr lang="en-US" altLang="zh-TW" b="1" dirty="0">
              <a:solidFill>
                <a:srgbClr val="87452D"/>
              </a:solidFill>
              <a:latin typeface="+mj-ea"/>
              <a:ea typeface="+mj-ea"/>
            </a:endParaRPr>
          </a:p>
          <a:p>
            <a:r>
              <a:rPr lang="en-US" altLang="zh-TW" sz="1600" dirty="0">
                <a:solidFill>
                  <a:srgbClr val="A67540"/>
                </a:solidFill>
                <a:latin typeface="+mj-ea"/>
                <a:ea typeface="+mj-ea"/>
              </a:rPr>
              <a:t>angus0822@gmail.com</a:t>
            </a:r>
            <a:endParaRPr lang="zh-TW" altLang="en-US" sz="1600" dirty="0">
              <a:solidFill>
                <a:srgbClr val="A675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374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3F5AD07-A858-4467-9475-3F66410A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549" y="344156"/>
            <a:ext cx="6588234" cy="616968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1FAF311-66FB-4160-8F23-A44A25EE3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7" y="786284"/>
            <a:ext cx="2389623" cy="1341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C3FC9F8-744C-417B-8FB1-27373042CDC5}"/>
              </a:ext>
            </a:extLst>
          </p:cNvPr>
          <p:cNvSpPr txBox="1"/>
          <p:nvPr/>
        </p:nvSpPr>
        <p:spPr>
          <a:xfrm>
            <a:off x="0" y="92752"/>
            <a:ext cx="1980029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點、線、面資料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E9216F-A3F0-4968-B624-239A14389FE3}"/>
              </a:ext>
            </a:extLst>
          </p:cNvPr>
          <p:cNvSpPr/>
          <p:nvPr/>
        </p:nvSpPr>
        <p:spPr>
          <a:xfrm>
            <a:off x="246766" y="223638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（拖曳可改變推疊順序）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2510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5430BD1-CE5E-42AB-ABF5-9D471BB014BD}"/>
              </a:ext>
            </a:extLst>
          </p:cNvPr>
          <p:cNvSpPr txBox="1"/>
          <p:nvPr/>
        </p:nvSpPr>
        <p:spPr>
          <a:xfrm>
            <a:off x="0" y="92752"/>
            <a:ext cx="3044423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增加</a:t>
            </a:r>
            <a:r>
              <a:rPr lang="en-US" altLang="zh-TW" sz="2000" b="1" dirty="0">
                <a:solidFill>
                  <a:schemeClr val="bg1"/>
                </a:solidFill>
                <a:ea typeface="+mj-ea"/>
              </a:rPr>
              <a:t>OpenStreetMap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底圖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C0B79B-FC18-4BBC-9106-2A1354F00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6" y="802141"/>
            <a:ext cx="2076450" cy="551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A4FA692-73D1-4958-9236-38658758083E}"/>
              </a:ext>
            </a:extLst>
          </p:cNvPr>
          <p:cNvSpPr/>
          <p:nvPr/>
        </p:nvSpPr>
        <p:spPr>
          <a:xfrm>
            <a:off x="373454" y="4583872"/>
            <a:ext cx="1977860" cy="49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A53005-D0DD-4903-81DC-977FC818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751" y="140107"/>
            <a:ext cx="5922666" cy="64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4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608B5E6-5997-4EC6-AAE0-662280D24739}"/>
              </a:ext>
            </a:extLst>
          </p:cNvPr>
          <p:cNvSpPr txBox="1"/>
          <p:nvPr/>
        </p:nvSpPr>
        <p:spPr>
          <a:xfrm>
            <a:off x="0" y="92752"/>
            <a:ext cx="1467068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屬性資料表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1D5A18-216F-4C8E-9C5E-C9A2F6A4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9" y="607148"/>
            <a:ext cx="11298462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80E8C7C-9243-4593-BC27-3EAD2AEE4AE6}"/>
              </a:ext>
            </a:extLst>
          </p:cNvPr>
          <p:cNvSpPr/>
          <p:nvPr/>
        </p:nvSpPr>
        <p:spPr>
          <a:xfrm>
            <a:off x="392199" y="4737701"/>
            <a:ext cx="1128039" cy="265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4DCD301-15BB-4B30-AD60-93014F708461}"/>
              </a:ext>
            </a:extLst>
          </p:cNvPr>
          <p:cNvSpPr/>
          <p:nvPr/>
        </p:nvSpPr>
        <p:spPr>
          <a:xfrm>
            <a:off x="460570" y="5166365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9CFB565-37DC-4266-A9F4-FA0E99A4468A}"/>
              </a:ext>
            </a:extLst>
          </p:cNvPr>
          <p:cNvSpPr/>
          <p:nvPr/>
        </p:nvSpPr>
        <p:spPr>
          <a:xfrm>
            <a:off x="2219269" y="309029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5955F0-6B57-4387-8AA2-C9AADE6FA56B}"/>
              </a:ext>
            </a:extLst>
          </p:cNvPr>
          <p:cNvSpPr txBox="1"/>
          <p:nvPr/>
        </p:nvSpPr>
        <p:spPr>
          <a:xfrm>
            <a:off x="715650" y="51170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右鍵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C19409-4248-4A3D-B667-2EFAE29767A1}"/>
              </a:ext>
            </a:extLst>
          </p:cNvPr>
          <p:cNvSpPr/>
          <p:nvPr/>
        </p:nvSpPr>
        <p:spPr>
          <a:xfrm>
            <a:off x="1361981" y="3496959"/>
            <a:ext cx="1128039" cy="265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A2EDC56-BED3-42F3-BAE9-9E9353E58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82" y="2358051"/>
            <a:ext cx="7465668" cy="31654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F498ED1-84D1-42C0-A05B-9A1C294491EC}"/>
              </a:ext>
            </a:extLst>
          </p:cNvPr>
          <p:cNvSpPr/>
          <p:nvPr/>
        </p:nvSpPr>
        <p:spPr>
          <a:xfrm>
            <a:off x="5154699" y="835975"/>
            <a:ext cx="236451" cy="265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60EF37F-52E4-4033-BE64-1D6B26F5DE2E}"/>
              </a:ext>
            </a:extLst>
          </p:cNvPr>
          <p:cNvSpPr txBox="1"/>
          <p:nvPr/>
        </p:nvSpPr>
        <p:spPr>
          <a:xfrm>
            <a:off x="4821518" y="12412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快捷按鈕</a:t>
            </a:r>
          </a:p>
        </p:txBody>
      </p:sp>
    </p:spTree>
    <p:extLst>
      <p:ext uri="{BB962C8B-B14F-4D97-AF65-F5344CB8AC3E}">
        <p14:creationId xmlns:p14="http://schemas.microsoft.com/office/powerpoint/2010/main" val="265832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70F08BB-5773-4FEF-A982-4EEF908812F7}"/>
              </a:ext>
            </a:extLst>
          </p:cNvPr>
          <p:cNvSpPr txBox="1"/>
          <p:nvPr/>
        </p:nvSpPr>
        <p:spPr>
          <a:xfrm>
            <a:off x="0" y="92752"/>
            <a:ext cx="3005951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調整圖層顏色：單一樣式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65597F-6EB3-4087-8D09-070204E3D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9" y="492862"/>
            <a:ext cx="11298462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8ACDA0-2058-4822-A7A5-448DED2C1DF2}"/>
              </a:ext>
            </a:extLst>
          </p:cNvPr>
          <p:cNvSpPr/>
          <p:nvPr/>
        </p:nvSpPr>
        <p:spPr>
          <a:xfrm>
            <a:off x="492693" y="4634267"/>
            <a:ext cx="1010479" cy="218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CC2482-1DE4-4AA7-A673-0931E4AA03B6}"/>
              </a:ext>
            </a:extLst>
          </p:cNvPr>
          <p:cNvSpPr/>
          <p:nvPr/>
        </p:nvSpPr>
        <p:spPr>
          <a:xfrm>
            <a:off x="1602089" y="4575547"/>
            <a:ext cx="1426862" cy="218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353AAE0-BA51-42A8-9C86-66BAD93B56F2}"/>
              </a:ext>
            </a:extLst>
          </p:cNvPr>
          <p:cNvSpPr/>
          <p:nvPr/>
        </p:nvSpPr>
        <p:spPr>
          <a:xfrm>
            <a:off x="534794" y="491704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2E4CCA3-E1E4-459D-8081-896032331634}"/>
              </a:ext>
            </a:extLst>
          </p:cNvPr>
          <p:cNvSpPr txBox="1"/>
          <p:nvPr/>
        </p:nvSpPr>
        <p:spPr>
          <a:xfrm>
            <a:off x="805545" y="485236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右鍵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45665C4-464F-4A4D-99CB-A42BBB881870}"/>
              </a:ext>
            </a:extLst>
          </p:cNvPr>
          <p:cNvSpPr/>
          <p:nvPr/>
        </p:nvSpPr>
        <p:spPr>
          <a:xfrm>
            <a:off x="1602088" y="4242409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1CF754B-1880-4F45-8A94-FCAEE907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960" y="1529021"/>
            <a:ext cx="5641914" cy="465270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1DDA73E-3D5A-4DF6-BDA8-2250F4C71279}"/>
              </a:ext>
            </a:extLst>
          </p:cNvPr>
          <p:cNvSpPr/>
          <p:nvPr/>
        </p:nvSpPr>
        <p:spPr>
          <a:xfrm>
            <a:off x="3830960" y="2423574"/>
            <a:ext cx="1055829" cy="246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B98CD7-3CC7-4FC6-B93A-3C69C7096FF7}"/>
              </a:ext>
            </a:extLst>
          </p:cNvPr>
          <p:cNvSpPr/>
          <p:nvPr/>
        </p:nvSpPr>
        <p:spPr>
          <a:xfrm>
            <a:off x="6004606" y="1965094"/>
            <a:ext cx="1224869" cy="288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430847B8-F4D9-420A-A965-B5D819B92B7B}"/>
              </a:ext>
            </a:extLst>
          </p:cNvPr>
          <p:cNvSpPr/>
          <p:nvPr/>
        </p:nvSpPr>
        <p:spPr>
          <a:xfrm>
            <a:off x="3472200" y="239611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A6D5FE1-53C5-44B3-9D9B-45AAB72ADF95}"/>
              </a:ext>
            </a:extLst>
          </p:cNvPr>
          <p:cNvSpPr/>
          <p:nvPr/>
        </p:nvSpPr>
        <p:spPr>
          <a:xfrm>
            <a:off x="6004606" y="1611682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AB88D4-976B-49FB-8F2E-5443CD134766}"/>
              </a:ext>
            </a:extLst>
          </p:cNvPr>
          <p:cNvSpPr/>
          <p:nvPr/>
        </p:nvSpPr>
        <p:spPr>
          <a:xfrm>
            <a:off x="5128306" y="2966217"/>
            <a:ext cx="4272869" cy="1295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1CA8D73-BBE3-46A5-86A5-73B1A7F9BDE8}"/>
              </a:ext>
            </a:extLst>
          </p:cNvPr>
          <p:cNvSpPr txBox="1"/>
          <p:nvPr/>
        </p:nvSpPr>
        <p:spPr>
          <a:xfrm>
            <a:off x="5929995" y="42751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樣式設定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E41987A-1DA9-4890-A14C-99F8321A5CC1}"/>
              </a:ext>
            </a:extLst>
          </p:cNvPr>
          <p:cNvSpPr txBox="1"/>
          <p:nvPr/>
        </p:nvSpPr>
        <p:spPr>
          <a:xfrm>
            <a:off x="494092" y="387528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  <a:latin typeface="+mj-ea"/>
                <a:ea typeface="+mj-ea"/>
              </a:rPr>
              <a:t>快捷：點兩下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6832E1F-85A2-4E31-8FA2-5FF6A8C7F378}"/>
              </a:ext>
            </a:extLst>
          </p:cNvPr>
          <p:cNvCxnSpPr/>
          <p:nvPr/>
        </p:nvCxnSpPr>
        <p:spPr>
          <a:xfrm>
            <a:off x="757920" y="4142754"/>
            <a:ext cx="0" cy="469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358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76BC3C5-FB32-4C09-A88D-584F179D6E31}"/>
              </a:ext>
            </a:extLst>
          </p:cNvPr>
          <p:cNvSpPr txBox="1"/>
          <p:nvPr/>
        </p:nvSpPr>
        <p:spPr>
          <a:xfrm>
            <a:off x="0" y="92752"/>
            <a:ext cx="4031873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調整圖層顏色：依照類別設定樣式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04BA98-4C2C-4092-9D47-A8E2653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4" y="713922"/>
            <a:ext cx="7215737" cy="59505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F2FE8F-3650-4C0E-A035-64A7B5FB920A}"/>
              </a:ext>
            </a:extLst>
          </p:cNvPr>
          <p:cNvSpPr/>
          <p:nvPr/>
        </p:nvSpPr>
        <p:spPr>
          <a:xfrm>
            <a:off x="2065009" y="1005243"/>
            <a:ext cx="1010479" cy="21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3DB819F-1962-43B8-B08D-CF63C174088E}"/>
              </a:ext>
            </a:extLst>
          </p:cNvPr>
          <p:cNvSpPr/>
          <p:nvPr/>
        </p:nvSpPr>
        <p:spPr>
          <a:xfrm>
            <a:off x="2740860" y="569062"/>
            <a:ext cx="270751" cy="3010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820940-997D-4A35-946D-63251ADC9162}"/>
              </a:ext>
            </a:extLst>
          </p:cNvPr>
          <p:cNvSpPr/>
          <p:nvPr/>
        </p:nvSpPr>
        <p:spPr>
          <a:xfrm>
            <a:off x="2065009" y="1266825"/>
            <a:ext cx="1426862" cy="218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CF4C738-10A8-475C-8668-0CDD541A3AAE}"/>
              </a:ext>
            </a:extLst>
          </p:cNvPr>
          <p:cNvSpPr/>
          <p:nvPr/>
        </p:nvSpPr>
        <p:spPr>
          <a:xfrm>
            <a:off x="3592559" y="914637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EF4D2BF-1DEE-41DD-93A9-DBFA54E26E1D}"/>
              </a:ext>
            </a:extLst>
          </p:cNvPr>
          <p:cNvSpPr txBox="1"/>
          <p:nvPr/>
        </p:nvSpPr>
        <p:spPr>
          <a:xfrm>
            <a:off x="4027976" y="84579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針對欄位著色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D012AB-6071-4565-B8A0-D12CF141515A}"/>
              </a:ext>
            </a:extLst>
          </p:cNvPr>
          <p:cNvSpPr/>
          <p:nvPr/>
        </p:nvSpPr>
        <p:spPr>
          <a:xfrm>
            <a:off x="2065009" y="5934075"/>
            <a:ext cx="755082" cy="289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5B12B53-3164-4445-B850-E4081219587E}"/>
              </a:ext>
            </a:extLst>
          </p:cNvPr>
          <p:cNvSpPr/>
          <p:nvPr/>
        </p:nvSpPr>
        <p:spPr>
          <a:xfrm>
            <a:off x="2106488" y="559089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741B128-394E-48AD-81BA-F81619C7E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715" y="899406"/>
            <a:ext cx="4209554" cy="50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9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1B2F588-7438-4214-8DAF-D7FCB853BB70}"/>
              </a:ext>
            </a:extLst>
          </p:cNvPr>
          <p:cNvSpPr txBox="1"/>
          <p:nvPr/>
        </p:nvSpPr>
        <p:spPr>
          <a:xfrm>
            <a:off x="0" y="92752"/>
            <a:ext cx="1723549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調整線段寬度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0352C8-7330-429B-A19A-D9C25825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61" y="821526"/>
            <a:ext cx="2743901" cy="411189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A7D6FC5-2DED-4D52-9F88-E19463435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53" y="599965"/>
            <a:ext cx="6153712" cy="50747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6673E7-43CA-4646-BCF0-05EB50956F91}"/>
              </a:ext>
            </a:extLst>
          </p:cNvPr>
          <p:cNvSpPr/>
          <p:nvPr/>
        </p:nvSpPr>
        <p:spPr>
          <a:xfrm>
            <a:off x="8945776" y="2773751"/>
            <a:ext cx="268563" cy="230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9256426-5F69-43CA-97F1-4FF8077F2AC9}"/>
              </a:ext>
            </a:extLst>
          </p:cNvPr>
          <p:cNvSpPr/>
          <p:nvPr/>
        </p:nvSpPr>
        <p:spPr>
          <a:xfrm>
            <a:off x="9335736" y="2472667"/>
            <a:ext cx="270751" cy="3010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A49886F-036A-4DC1-8716-F9818593B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854" y="287508"/>
            <a:ext cx="2209670" cy="27169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DE8AFCE-5162-44D4-A162-CF32B834002B}"/>
              </a:ext>
            </a:extLst>
          </p:cNvPr>
          <p:cNvSpPr/>
          <p:nvPr/>
        </p:nvSpPr>
        <p:spPr>
          <a:xfrm>
            <a:off x="9837901" y="2003998"/>
            <a:ext cx="1426862" cy="218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7CD7B64-144A-4AC5-8FA6-DCDB58E365FC}"/>
              </a:ext>
            </a:extLst>
          </p:cNvPr>
          <p:cNvSpPr/>
          <p:nvPr/>
        </p:nvSpPr>
        <p:spPr>
          <a:xfrm>
            <a:off x="11365451" y="165181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CEC79F6-313F-48FE-B044-B16866230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366" y="3286863"/>
            <a:ext cx="3972426" cy="3415780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600BA026-C7B4-4955-94A0-735084702F97}"/>
              </a:ext>
            </a:extLst>
          </p:cNvPr>
          <p:cNvSpPr/>
          <p:nvPr/>
        </p:nvSpPr>
        <p:spPr>
          <a:xfrm>
            <a:off x="8175692" y="413388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7B43F5-ECE1-4603-A33D-44896A1491C9}"/>
              </a:ext>
            </a:extLst>
          </p:cNvPr>
          <p:cNvSpPr/>
          <p:nvPr/>
        </p:nvSpPr>
        <p:spPr>
          <a:xfrm>
            <a:off x="8059761" y="4408090"/>
            <a:ext cx="1451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輸入：</a:t>
            </a:r>
            <a:endParaRPr lang="en-US" altLang="zh-TW" dirty="0"/>
          </a:p>
          <a:p>
            <a:r>
              <a:rPr lang="zh-TW" altLang="en-US" dirty="0"/>
              <a:t>"width"/10</a:t>
            </a:r>
          </a:p>
        </p:txBody>
      </p:sp>
    </p:spTree>
    <p:extLst>
      <p:ext uri="{BB962C8B-B14F-4D97-AF65-F5344CB8AC3E}">
        <p14:creationId xmlns:p14="http://schemas.microsoft.com/office/powerpoint/2010/main" val="1587168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6401E60-CFAB-4543-9670-DCF1FA9D1DEC}"/>
              </a:ext>
            </a:extLst>
          </p:cNvPr>
          <p:cNvSpPr txBox="1"/>
          <p:nvPr/>
        </p:nvSpPr>
        <p:spPr>
          <a:xfrm>
            <a:off x="0" y="92752"/>
            <a:ext cx="1210588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加上標籤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A49BBA-436C-4618-B4BD-1A0B2B05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180521"/>
            <a:ext cx="7878274" cy="6496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7E4B04D-8374-4CCA-82FD-170DC44305B1}"/>
              </a:ext>
            </a:extLst>
          </p:cNvPr>
          <p:cNvSpPr/>
          <p:nvPr/>
        </p:nvSpPr>
        <p:spPr>
          <a:xfrm>
            <a:off x="2066428" y="1720244"/>
            <a:ext cx="1380157" cy="450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6EF1DDB-31EB-4E07-BE52-0665616D3645}"/>
              </a:ext>
            </a:extLst>
          </p:cNvPr>
          <p:cNvSpPr/>
          <p:nvPr/>
        </p:nvSpPr>
        <p:spPr>
          <a:xfrm>
            <a:off x="1705519" y="1674592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73C2F45-9F90-4CD7-9375-56CA8FE67471}"/>
              </a:ext>
            </a:extLst>
          </p:cNvPr>
          <p:cNvSpPr/>
          <p:nvPr/>
        </p:nvSpPr>
        <p:spPr>
          <a:xfrm>
            <a:off x="4924461" y="187575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727CE8-E168-4EB6-86EC-5DF3A1270FA5}"/>
              </a:ext>
            </a:extLst>
          </p:cNvPr>
          <p:cNvSpPr/>
          <p:nvPr/>
        </p:nvSpPr>
        <p:spPr>
          <a:xfrm>
            <a:off x="3654833" y="462718"/>
            <a:ext cx="1208570" cy="270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0C8826-E0D3-462F-B12E-B018ACE9F252}"/>
              </a:ext>
            </a:extLst>
          </p:cNvPr>
          <p:cNvSpPr/>
          <p:nvPr/>
        </p:nvSpPr>
        <p:spPr>
          <a:xfrm>
            <a:off x="3662179" y="794639"/>
            <a:ext cx="1201224" cy="221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1891A19-A00F-461F-9427-02F45C39952D}"/>
              </a:ext>
            </a:extLst>
          </p:cNvPr>
          <p:cNvSpPr/>
          <p:nvPr/>
        </p:nvSpPr>
        <p:spPr>
          <a:xfrm>
            <a:off x="4953838" y="769807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1DD6EA-B5DB-499C-B3E4-A16538FB87CA}"/>
              </a:ext>
            </a:extLst>
          </p:cNvPr>
          <p:cNvSpPr/>
          <p:nvPr/>
        </p:nvSpPr>
        <p:spPr>
          <a:xfrm>
            <a:off x="4759124" y="2243277"/>
            <a:ext cx="5188744" cy="2409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990442-6D9B-433A-98AD-8E368F8A2225}"/>
              </a:ext>
            </a:extLst>
          </p:cNvPr>
          <p:cNvSpPr txBox="1"/>
          <p:nvPr/>
        </p:nvSpPr>
        <p:spPr>
          <a:xfrm>
            <a:off x="6693669" y="46423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樣式設定</a:t>
            </a:r>
          </a:p>
        </p:txBody>
      </p:sp>
    </p:spTree>
    <p:extLst>
      <p:ext uri="{BB962C8B-B14F-4D97-AF65-F5344CB8AC3E}">
        <p14:creationId xmlns:p14="http://schemas.microsoft.com/office/powerpoint/2010/main" val="166830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8C28A5F-4ECA-4DA4-A7DC-C5B910A1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96" y="203479"/>
            <a:ext cx="6403608" cy="6451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4A5EE55-1623-4FDC-8B72-310F9DCFFDD9}"/>
              </a:ext>
            </a:extLst>
          </p:cNvPr>
          <p:cNvSpPr txBox="1"/>
          <p:nvPr/>
        </p:nvSpPr>
        <p:spPr>
          <a:xfrm>
            <a:off x="0" y="92752"/>
            <a:ext cx="1210588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初步成果</a:t>
            </a:r>
          </a:p>
        </p:txBody>
      </p:sp>
    </p:spTree>
    <p:extLst>
      <p:ext uri="{BB962C8B-B14F-4D97-AF65-F5344CB8AC3E}">
        <p14:creationId xmlns:p14="http://schemas.microsoft.com/office/powerpoint/2010/main" val="237117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B2B6784-C0CE-4D9A-A192-53F2DC27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64" y="556260"/>
            <a:ext cx="11298462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79189" y="2502040"/>
            <a:ext cx="1941497" cy="199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220686" y="219959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2628157" y="3735735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552840" y="162358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074EDD3-9D92-4641-90FC-DC8D11E7E4BF}"/>
              </a:ext>
            </a:extLst>
          </p:cNvPr>
          <p:cNvSpPr txBox="1"/>
          <p:nvPr/>
        </p:nvSpPr>
        <p:spPr>
          <a:xfrm>
            <a:off x="0" y="92752"/>
            <a:ext cx="1467068" cy="40011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輸出成地圖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AB11AB-416A-4A8D-8972-01E99EA4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8" y="4164468"/>
            <a:ext cx="2497370" cy="124474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74F0C8-910F-4A2F-86DD-152746209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052" y="1758960"/>
            <a:ext cx="7413138" cy="416446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2003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8BF0D5C-64AB-45A6-914B-90107174C6EB}"/>
              </a:ext>
            </a:extLst>
          </p:cNvPr>
          <p:cNvSpPr txBox="1"/>
          <p:nvPr/>
        </p:nvSpPr>
        <p:spPr>
          <a:xfrm>
            <a:off x="0" y="92752"/>
            <a:ext cx="1723549" cy="40011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地圖頁面調整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11680C-8720-47BA-AB38-5F005055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0" y="651420"/>
            <a:ext cx="10611059" cy="59609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38957CF-6C54-499C-8102-C6E1D3244995}"/>
              </a:ext>
            </a:extLst>
          </p:cNvPr>
          <p:cNvSpPr/>
          <p:nvPr/>
        </p:nvSpPr>
        <p:spPr>
          <a:xfrm>
            <a:off x="8105113" y="4781251"/>
            <a:ext cx="3296416" cy="302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2AD7CF9-A947-4867-BA35-01ED98492D2E}"/>
              </a:ext>
            </a:extLst>
          </p:cNvPr>
          <p:cNvSpPr/>
          <p:nvPr/>
        </p:nvSpPr>
        <p:spPr>
          <a:xfrm>
            <a:off x="4615880" y="3652952"/>
            <a:ext cx="284361" cy="2847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93A96AD-9827-4690-9EAD-EF9BDF755423}"/>
              </a:ext>
            </a:extLst>
          </p:cNvPr>
          <p:cNvSpPr/>
          <p:nvPr/>
        </p:nvSpPr>
        <p:spPr>
          <a:xfrm>
            <a:off x="7820752" y="3802494"/>
            <a:ext cx="284361" cy="2847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2DFCABC-642E-4A20-854C-AF2694296AF3}"/>
              </a:ext>
            </a:extLst>
          </p:cNvPr>
          <p:cNvSpPr/>
          <p:nvPr/>
        </p:nvSpPr>
        <p:spPr>
          <a:xfrm>
            <a:off x="7715122" y="4725861"/>
            <a:ext cx="284361" cy="2847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ED1603-02C7-4FDF-B855-074F5188EB67}"/>
              </a:ext>
            </a:extLst>
          </p:cNvPr>
          <p:cNvSpPr/>
          <p:nvPr/>
        </p:nvSpPr>
        <p:spPr>
          <a:xfrm>
            <a:off x="8156647" y="3863152"/>
            <a:ext cx="2211639" cy="217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7DB61FA-CD57-4EB2-978D-86FACEDD918A}"/>
              </a:ext>
            </a:extLst>
          </p:cNvPr>
          <p:cNvSpPr txBox="1"/>
          <p:nvPr/>
        </p:nvSpPr>
        <p:spPr>
          <a:xfrm>
            <a:off x="4751256" y="3879356"/>
            <a:ext cx="67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右鍵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6D80CF-FDD1-4B41-B1B9-4736C693877D}"/>
              </a:ext>
            </a:extLst>
          </p:cNvPr>
          <p:cNvSpPr/>
          <p:nvPr/>
        </p:nvSpPr>
        <p:spPr>
          <a:xfrm>
            <a:off x="5370765" y="4007235"/>
            <a:ext cx="1502308" cy="243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21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1CFA022-DF3F-4989-B6AE-232BCEA56E0A}"/>
              </a:ext>
            </a:extLst>
          </p:cNvPr>
          <p:cNvSpPr/>
          <p:nvPr/>
        </p:nvSpPr>
        <p:spPr>
          <a:xfrm>
            <a:off x="3455235" y="350305"/>
            <a:ext cx="5224379" cy="1111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6B4834"/>
                </a:solidFill>
                <a:latin typeface="+mj-ea"/>
              </a:rPr>
              <a:t>請先下載</a:t>
            </a:r>
            <a:r>
              <a:rPr lang="en-US" altLang="zh-TW" sz="2800" b="1" dirty="0">
                <a:solidFill>
                  <a:srgbClr val="6B4834"/>
                </a:solidFill>
                <a:latin typeface="+mj-ea"/>
              </a:rPr>
              <a:t>QGIS</a:t>
            </a:r>
            <a:r>
              <a:rPr lang="zh-TW" altLang="en-US" sz="2800" b="1" dirty="0">
                <a:solidFill>
                  <a:srgbClr val="6B4834"/>
                </a:solidFill>
                <a:latin typeface="+mj-ea"/>
              </a:rPr>
              <a:t>並安裝！</a:t>
            </a:r>
            <a:endParaRPr lang="en-US" altLang="zh-TW" sz="2800" b="1" dirty="0">
              <a:solidFill>
                <a:srgbClr val="6B4834"/>
              </a:solidFill>
              <a:latin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TW" dirty="0">
                <a:hlinkClick r:id="rId3"/>
              </a:rPr>
              <a:t>https://qgis.org/zh-Hant/site/forusers/download.html</a:t>
            </a:r>
            <a:r>
              <a:rPr lang="zh-TW" altLang="en-US" dirty="0"/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9CF637-3B2B-408A-BEDC-A6B777A34E3A}"/>
              </a:ext>
            </a:extLst>
          </p:cNvPr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rgbClr val="6B4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File:QGIS logo, 2017.svg - Wikipedia">
            <a:extLst>
              <a:ext uri="{FF2B5EF4-FFF2-40B4-BE49-F238E27FC236}">
                <a16:creationId xmlns:a16="http://schemas.microsoft.com/office/drawing/2014/main" id="{7DA6BB47-EA36-425A-A839-E9EB2C7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722" y="2483263"/>
            <a:ext cx="6354555" cy="189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495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F24C9D-FC1E-4FE5-8096-CD5973619DB2}"/>
              </a:ext>
            </a:extLst>
          </p:cNvPr>
          <p:cNvSpPr txBox="1"/>
          <p:nvPr/>
        </p:nvSpPr>
        <p:spPr>
          <a:xfrm>
            <a:off x="0" y="92752"/>
            <a:ext cx="1210588" cy="40011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新增地圖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4CCB5E-3399-44A0-858E-255A3653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9" y="645248"/>
            <a:ext cx="11298462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D20EE71E-7957-4C06-997E-004E2527BF67}"/>
              </a:ext>
            </a:extLst>
          </p:cNvPr>
          <p:cNvSpPr/>
          <p:nvPr/>
        </p:nvSpPr>
        <p:spPr>
          <a:xfrm>
            <a:off x="771269" y="228682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41C0B5-579E-4949-85D7-0A3C934E40B3}"/>
              </a:ext>
            </a:extLst>
          </p:cNvPr>
          <p:cNvSpPr/>
          <p:nvPr/>
        </p:nvSpPr>
        <p:spPr>
          <a:xfrm>
            <a:off x="427750" y="2527430"/>
            <a:ext cx="323423" cy="239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0282BFD-D558-4CE5-8F84-5FF5F3FB9453}"/>
              </a:ext>
            </a:extLst>
          </p:cNvPr>
          <p:cNvSpPr/>
          <p:nvPr/>
        </p:nvSpPr>
        <p:spPr>
          <a:xfrm>
            <a:off x="3281969" y="1716817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65EB1AD-E5B0-4D57-AB7F-077314FE1E19}"/>
              </a:ext>
            </a:extLst>
          </p:cNvPr>
          <p:cNvSpPr txBox="1"/>
          <p:nvPr/>
        </p:nvSpPr>
        <p:spPr>
          <a:xfrm>
            <a:off x="3591663" y="17168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拉一個範圍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45615A4-210C-4934-8243-514668BF9BF4}"/>
              </a:ext>
            </a:extLst>
          </p:cNvPr>
          <p:cNvSpPr txBox="1"/>
          <p:nvPr/>
        </p:nvSpPr>
        <p:spPr>
          <a:xfrm>
            <a:off x="6604374" y="4066493"/>
            <a:ext cx="2350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n-ea"/>
              </a:rPr>
              <a:t>縮放小技巧：</a:t>
            </a:r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1.</a:t>
            </a:r>
            <a:r>
              <a:rPr lang="zh-TW" altLang="en-US" dirty="0">
                <a:latin typeface="+mn-ea"/>
              </a:rPr>
              <a:t> 滑鼠滾輪縮放</a:t>
            </a:r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2.</a:t>
            </a:r>
            <a:r>
              <a:rPr lang="zh-TW" altLang="en-US" dirty="0">
                <a:latin typeface="+mn-ea"/>
              </a:rPr>
              <a:t> 按住</a:t>
            </a:r>
            <a:r>
              <a:rPr lang="en-US" altLang="zh-TW" dirty="0">
                <a:latin typeface="+mn-ea"/>
              </a:rPr>
              <a:t>Ctrl+</a:t>
            </a:r>
            <a:r>
              <a:rPr lang="zh-TW" altLang="en-US" dirty="0">
                <a:latin typeface="+mn-ea"/>
              </a:rPr>
              <a:t>滑鼠滾輪</a:t>
            </a:r>
            <a:br>
              <a:rPr lang="en-US" altLang="zh-TW" dirty="0">
                <a:latin typeface="+mn-ea"/>
              </a:rPr>
            </a:br>
            <a:r>
              <a:rPr lang="zh-TW" altLang="en-US" dirty="0">
                <a:latin typeface="+mn-ea"/>
              </a:rPr>
              <a:t>    可以細緻地縮放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91E7D0-4975-4CC1-AD05-4E9F61B52CA8}"/>
              </a:ext>
            </a:extLst>
          </p:cNvPr>
          <p:cNvSpPr/>
          <p:nvPr/>
        </p:nvSpPr>
        <p:spPr>
          <a:xfrm>
            <a:off x="3281969" y="2086149"/>
            <a:ext cx="3138928" cy="425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931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2D6F79-4BA4-47DE-87A4-C7AD9567DAE9}"/>
              </a:ext>
            </a:extLst>
          </p:cNvPr>
          <p:cNvSpPr txBox="1"/>
          <p:nvPr/>
        </p:nvSpPr>
        <p:spPr>
          <a:xfrm>
            <a:off x="0" y="92752"/>
            <a:ext cx="1210588" cy="40011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出圖工具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18498"/>
          <a:stretch/>
        </p:blipFill>
        <p:spPr>
          <a:xfrm>
            <a:off x="354267" y="865110"/>
            <a:ext cx="515620" cy="542113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69887" y="8651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移動畫面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69887" y="17591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選取／移動項目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69887" y="21859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移動項目內容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69887" y="29819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新增地圖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69887" y="3811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新增影像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69887" y="4224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新增文字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69887" y="4661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新增圖例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69887" y="50614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新增比例尺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8BBD100-89EC-432F-AAD2-376F15F1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808" y="46684"/>
            <a:ext cx="4807988" cy="676463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474044B-55A8-4878-B678-4D3E1512030D}"/>
              </a:ext>
            </a:extLst>
          </p:cNvPr>
          <p:cNvSpPr txBox="1"/>
          <p:nvPr/>
        </p:nvSpPr>
        <p:spPr>
          <a:xfrm>
            <a:off x="3708132" y="33063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新增地圖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E573597-DE5E-40BF-B3EA-61DDDCEB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630" y="2906327"/>
            <a:ext cx="381000" cy="40005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9F6D147-67F3-4C10-A9C1-EA3074CB3DBA}"/>
              </a:ext>
            </a:extLst>
          </p:cNvPr>
          <p:cNvSpPr txBox="1"/>
          <p:nvPr/>
        </p:nvSpPr>
        <p:spPr>
          <a:xfrm>
            <a:off x="3746812" y="10538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新增影像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3B19987-4442-4B55-A9B3-15CC76A61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785" y="684560"/>
            <a:ext cx="400050" cy="37147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12D50C9-9575-4B01-A869-5A12AEA1675C}"/>
              </a:ext>
            </a:extLst>
          </p:cNvPr>
          <p:cNvSpPr txBox="1"/>
          <p:nvPr/>
        </p:nvSpPr>
        <p:spPr>
          <a:xfrm>
            <a:off x="10594476" y="1057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新增文字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9BE0F89E-8BAE-46E4-84B5-BD4A3F250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3160" y="130912"/>
            <a:ext cx="361950" cy="36195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FB89AB6B-46EC-4215-A982-93B579B6E4F0}"/>
              </a:ext>
            </a:extLst>
          </p:cNvPr>
          <p:cNvSpPr txBox="1"/>
          <p:nvPr/>
        </p:nvSpPr>
        <p:spPr>
          <a:xfrm>
            <a:off x="10594476" y="691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新增圖例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C13C6E0-1405-44F5-8141-26A01707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0212" y="691942"/>
            <a:ext cx="390525" cy="36195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4398C61-FC68-482F-8BB7-811C7FA778EC}"/>
              </a:ext>
            </a:extLst>
          </p:cNvPr>
          <p:cNvSpPr/>
          <p:nvPr/>
        </p:nvSpPr>
        <p:spPr>
          <a:xfrm>
            <a:off x="3482109" y="140894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/>
              <a:t>（內建</a:t>
            </a:r>
            <a:r>
              <a:rPr lang="en-US" altLang="zh-TW" sz="1400" dirty="0"/>
              <a:t>SVG</a:t>
            </a:r>
            <a:r>
              <a:rPr lang="zh-TW" altLang="en-US" sz="1400" dirty="0"/>
              <a:t>影像）</a:t>
            </a:r>
            <a:endParaRPr lang="en-US" altLang="zh-TW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53AC55-DEA9-4CD4-AE00-3BBCE0B5A524}"/>
              </a:ext>
            </a:extLst>
          </p:cNvPr>
          <p:cNvSpPr/>
          <p:nvPr/>
        </p:nvSpPr>
        <p:spPr>
          <a:xfrm>
            <a:off x="10367114" y="104699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/>
              <a:t>（關閉自動更新）</a:t>
            </a:r>
            <a:endParaRPr lang="en-US" altLang="zh-TW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98C8E57-371B-4D0D-8F0B-676E14E54CFF}"/>
              </a:ext>
            </a:extLst>
          </p:cNvPr>
          <p:cNvSpPr txBox="1"/>
          <p:nvPr/>
        </p:nvSpPr>
        <p:spPr>
          <a:xfrm>
            <a:off x="10540946" y="62862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新增比例尺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94FEFA8C-E1E7-411B-8E85-6429A04BF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3160" y="6357473"/>
            <a:ext cx="36195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1244D27-8913-4623-9816-236159F48853}"/>
              </a:ext>
            </a:extLst>
          </p:cNvPr>
          <p:cNvSpPr txBox="1"/>
          <p:nvPr/>
        </p:nvSpPr>
        <p:spPr>
          <a:xfrm>
            <a:off x="0" y="92752"/>
            <a:ext cx="697627" cy="40011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匯出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216CF0-3203-4D19-B600-E11391B08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9" y="533054"/>
            <a:ext cx="11298462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5162DD-5DFF-4BC7-97D2-F270519901B9}"/>
              </a:ext>
            </a:extLst>
          </p:cNvPr>
          <p:cNvSpPr/>
          <p:nvPr/>
        </p:nvSpPr>
        <p:spPr>
          <a:xfrm>
            <a:off x="426673" y="2213478"/>
            <a:ext cx="2012375" cy="20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DE05D76-D5DC-4280-9F29-A93E7AAD69E1}"/>
              </a:ext>
            </a:extLst>
          </p:cNvPr>
          <p:cNvSpPr/>
          <p:nvPr/>
        </p:nvSpPr>
        <p:spPr>
          <a:xfrm>
            <a:off x="197937" y="252059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E5E952-B468-45F6-8BE6-7EEF2E897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666" y="533054"/>
            <a:ext cx="4621661" cy="258813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35C8A863-A272-43D5-82EE-3A5C4BC2C23F}"/>
              </a:ext>
            </a:extLst>
          </p:cNvPr>
          <p:cNvSpPr/>
          <p:nvPr/>
        </p:nvSpPr>
        <p:spPr>
          <a:xfrm>
            <a:off x="6748499" y="54629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4B0A5A0-C422-4CD8-B823-D3911844A6B1}"/>
              </a:ext>
            </a:extLst>
          </p:cNvPr>
          <p:cNvSpPr/>
          <p:nvPr/>
        </p:nvSpPr>
        <p:spPr>
          <a:xfrm>
            <a:off x="6748498" y="3464297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44B2766-F20D-4190-A8C7-5433AC019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666" y="3428999"/>
            <a:ext cx="4060246" cy="290668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315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C1041D-D7A0-45DA-B90D-801CCB6B9680}"/>
              </a:ext>
            </a:extLst>
          </p:cNvPr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F4D339-C45E-4786-9AE9-90B0BBF93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016" y="445374"/>
            <a:ext cx="4258289" cy="596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53821D-7C5E-4E80-83D0-D1FDB4BC4FCD}"/>
              </a:ext>
            </a:extLst>
          </p:cNvPr>
          <p:cNvSpPr/>
          <p:nvPr/>
        </p:nvSpPr>
        <p:spPr>
          <a:xfrm>
            <a:off x="1254788" y="688279"/>
            <a:ext cx="4916731" cy="3991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Lab 2.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 主題地圖：面量圖繪製</a:t>
            </a:r>
            <a:endParaRPr lang="en-US" altLang="zh-TW" sz="2800" b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蒐集資料</a:t>
            </a: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匯入</a:t>
            </a:r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Shapefile</a:t>
            </a: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資料</a:t>
            </a: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匯入</a:t>
            </a:r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CSV</a:t>
            </a: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點位</a:t>
            </a: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空間運算（點在多邊形中）</a:t>
            </a: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增加幾何屬性欄位 （面積）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欄位運算</a:t>
            </a: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繪製面量圖</a:t>
            </a: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C32ACC-3B74-45FD-B07B-4BA70C85FFC8}"/>
              </a:ext>
            </a:extLst>
          </p:cNvPr>
          <p:cNvSpPr/>
          <p:nvPr/>
        </p:nvSpPr>
        <p:spPr>
          <a:xfrm>
            <a:off x="1254787" y="4913815"/>
            <a:ext cx="3518179" cy="106580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Data: (online)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TOWN_MOI_1100415.shp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PoliceAddress1_1100505.csv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5248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C2FE4EA-3D72-4ADE-AB8E-B4CF8235D5A5}"/>
              </a:ext>
            </a:extLst>
          </p:cNvPr>
          <p:cNvSpPr txBox="1"/>
          <p:nvPr/>
        </p:nvSpPr>
        <p:spPr>
          <a:xfrm>
            <a:off x="0" y="92752"/>
            <a:ext cx="1210588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資料蒐集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D3A7DAD-F997-450D-AFC7-56C66F7E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31" y="779493"/>
            <a:ext cx="3133725" cy="7048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B23A68-4FEC-44A0-AFC6-2E1F80EE6E3E}"/>
              </a:ext>
            </a:extLst>
          </p:cNvPr>
          <p:cNvSpPr/>
          <p:nvPr/>
        </p:nvSpPr>
        <p:spPr>
          <a:xfrm>
            <a:off x="703531" y="1847613"/>
            <a:ext cx="5618846" cy="1709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鄉鎮市區界線</a:t>
            </a:r>
            <a:r>
              <a:rPr lang="en-US" altLang="zh-TW" b="1" dirty="0"/>
              <a:t>(TWD97</a:t>
            </a:r>
            <a:r>
              <a:rPr lang="zh-TW" altLang="en-US" b="1" dirty="0"/>
              <a:t>經緯度</a:t>
            </a:r>
            <a:r>
              <a:rPr lang="en-US" altLang="zh-TW" b="1" dirty="0"/>
              <a:t>)</a:t>
            </a:r>
            <a:br>
              <a:rPr lang="en-US" altLang="zh-TW" b="1" dirty="0"/>
            </a:br>
            <a:r>
              <a:rPr lang="zh-TW" altLang="en-US" dirty="0">
                <a:hlinkClick r:id="rId3"/>
              </a:rPr>
              <a:t>https://data.gov.tw/dataset/7441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各縣</a:t>
            </a:r>
            <a:r>
              <a:rPr lang="en-US" altLang="zh-TW" b="1" dirty="0"/>
              <a:t>(</a:t>
            </a:r>
            <a:r>
              <a:rPr lang="zh-TW" altLang="en-US" b="1" dirty="0"/>
              <a:t>市</a:t>
            </a:r>
            <a:r>
              <a:rPr lang="en-US" altLang="zh-TW" b="1" dirty="0"/>
              <a:t>)</a:t>
            </a:r>
            <a:r>
              <a:rPr lang="zh-TW" altLang="en-US" b="1" dirty="0"/>
              <a:t>警察</a:t>
            </a:r>
            <a:r>
              <a:rPr lang="en-US" altLang="zh-TW" b="1" dirty="0"/>
              <a:t>(</a:t>
            </a:r>
            <a:r>
              <a:rPr lang="zh-TW" altLang="en-US" b="1" dirty="0"/>
              <a:t>分</a:t>
            </a:r>
            <a:r>
              <a:rPr lang="en-US" altLang="zh-TW" b="1" dirty="0"/>
              <a:t>)</a:t>
            </a:r>
            <a:r>
              <a:rPr lang="zh-TW" altLang="en-US" b="1" dirty="0"/>
              <a:t>局暨所屬分駐</a:t>
            </a:r>
            <a:r>
              <a:rPr lang="en-US" altLang="zh-TW" b="1" dirty="0"/>
              <a:t>(</a:t>
            </a:r>
            <a:r>
              <a:rPr lang="zh-TW" altLang="en-US" b="1" dirty="0"/>
              <a:t>派出</a:t>
            </a:r>
            <a:r>
              <a:rPr lang="en-US" altLang="zh-TW" b="1" dirty="0"/>
              <a:t>)</a:t>
            </a:r>
            <a:r>
              <a:rPr lang="zh-TW" altLang="en-US" b="1" dirty="0"/>
              <a:t>所地址資料</a:t>
            </a:r>
            <a:br>
              <a:rPr lang="en-US" altLang="zh-TW" b="1" dirty="0"/>
            </a:br>
            <a:r>
              <a:rPr lang="en-US" altLang="zh-TW" dirty="0">
                <a:hlinkClick r:id="rId4"/>
              </a:rPr>
              <a:t>https://data.gov.tw/dataset/5958</a:t>
            </a:r>
            <a:r>
              <a:rPr lang="zh-TW" altLang="en-US" dirty="0"/>
              <a:t>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6EC0B2-5FB1-4797-9057-6EEDBEDE0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735" y="2312001"/>
            <a:ext cx="876300" cy="3905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6F65D9C-0952-45AE-99D3-DB62CA0B3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735" y="3233737"/>
            <a:ext cx="838200" cy="3905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5E6DDB-F435-4DF9-83C1-676F613D137D}"/>
              </a:ext>
            </a:extLst>
          </p:cNvPr>
          <p:cNvSpPr/>
          <p:nvPr/>
        </p:nvSpPr>
        <p:spPr>
          <a:xfrm>
            <a:off x="703531" y="3920710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→ 下載後解壓縮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704A1A4-3FEA-4476-8B13-1753B0AE6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954" y="3920710"/>
            <a:ext cx="7374999" cy="204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D37825C-D1E1-45D6-8EE1-485E27ED3C36}"/>
              </a:ext>
            </a:extLst>
          </p:cNvPr>
          <p:cNvSpPr/>
          <p:nvPr/>
        </p:nvSpPr>
        <p:spPr>
          <a:xfrm>
            <a:off x="1428729" y="4759570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留下需要的檔案 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1041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89E6EED-000B-4DD8-A26F-350AAA448B8D}"/>
              </a:ext>
            </a:extLst>
          </p:cNvPr>
          <p:cNvSpPr txBox="1"/>
          <p:nvPr/>
        </p:nvSpPr>
        <p:spPr>
          <a:xfrm>
            <a:off x="0" y="92752"/>
            <a:ext cx="2480166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加入</a:t>
            </a:r>
            <a:r>
              <a:rPr lang="en-US" altLang="zh-TW" sz="2000" b="1" dirty="0">
                <a:solidFill>
                  <a:schemeClr val="bg1"/>
                </a:solidFill>
                <a:ea typeface="+mj-ea"/>
              </a:rPr>
              <a:t>shapefile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圖層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D8D9EB-A6BC-40F8-B94E-3D06B489B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8"/>
          <a:stretch/>
        </p:blipFill>
        <p:spPr>
          <a:xfrm>
            <a:off x="491174" y="645248"/>
            <a:ext cx="11209651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EA1D8B-342C-4FE2-B8F0-BA546DF71C3A}"/>
              </a:ext>
            </a:extLst>
          </p:cNvPr>
          <p:cNvSpPr/>
          <p:nvPr/>
        </p:nvSpPr>
        <p:spPr>
          <a:xfrm>
            <a:off x="6268407" y="2049863"/>
            <a:ext cx="2121967" cy="264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5B652B-F0DF-4217-80A8-CD82BCC65A82}"/>
              </a:ext>
            </a:extLst>
          </p:cNvPr>
          <p:cNvSpPr/>
          <p:nvPr/>
        </p:nvSpPr>
        <p:spPr>
          <a:xfrm>
            <a:off x="8518033" y="1944730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編碼設定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UTF-8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DF3A41-66AA-495E-BF6A-18036E44F7E1}"/>
              </a:ext>
            </a:extLst>
          </p:cNvPr>
          <p:cNvSpPr/>
          <p:nvPr/>
        </p:nvSpPr>
        <p:spPr>
          <a:xfrm>
            <a:off x="9262714" y="3822021"/>
            <a:ext cx="179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選擇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shp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的檔案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211242-D438-4B0D-A997-05C5B0B7B5E7}"/>
              </a:ext>
            </a:extLst>
          </p:cNvPr>
          <p:cNvSpPr/>
          <p:nvPr/>
        </p:nvSpPr>
        <p:spPr>
          <a:xfrm>
            <a:off x="6095999" y="3927154"/>
            <a:ext cx="3089565" cy="264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F8C2CD-0E6F-4F44-A574-50F931CACC09}"/>
              </a:ext>
            </a:extLst>
          </p:cNvPr>
          <p:cNvSpPr/>
          <p:nvPr/>
        </p:nvSpPr>
        <p:spPr>
          <a:xfrm>
            <a:off x="491175" y="1086896"/>
            <a:ext cx="312694" cy="264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35BFE9-F0F6-4ED2-B629-561A9DE2D4CF}"/>
              </a:ext>
            </a:extLst>
          </p:cNvPr>
          <p:cNvSpPr/>
          <p:nvPr/>
        </p:nvSpPr>
        <p:spPr>
          <a:xfrm>
            <a:off x="2850460" y="1812630"/>
            <a:ext cx="1490427" cy="264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80F8910-EC1F-4734-A48A-094C51239D29}"/>
              </a:ext>
            </a:extLst>
          </p:cNvPr>
          <p:cNvSpPr/>
          <p:nvPr/>
        </p:nvSpPr>
        <p:spPr>
          <a:xfrm>
            <a:off x="85047" y="108689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07086A6-A038-4E2B-90E2-BB48FF03FA81}"/>
              </a:ext>
            </a:extLst>
          </p:cNvPr>
          <p:cNvSpPr/>
          <p:nvPr/>
        </p:nvSpPr>
        <p:spPr>
          <a:xfrm>
            <a:off x="2452050" y="1806078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78F9C5C2-41A7-4490-BF13-20C7127D9BD4}"/>
              </a:ext>
            </a:extLst>
          </p:cNvPr>
          <p:cNvSpPr/>
          <p:nvPr/>
        </p:nvSpPr>
        <p:spPr>
          <a:xfrm>
            <a:off x="8685550" y="1670702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F3E1F0C-EE29-4A5B-8ED7-15469AA1CD47}"/>
              </a:ext>
            </a:extLst>
          </p:cNvPr>
          <p:cNvSpPr/>
          <p:nvPr/>
        </p:nvSpPr>
        <p:spPr>
          <a:xfrm>
            <a:off x="9388624" y="355127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8932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AD3DAB63-C4FC-4D36-94F8-A37BA2AD2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08"/>
          <a:stretch/>
        </p:blipFill>
        <p:spPr>
          <a:xfrm>
            <a:off x="422471" y="622333"/>
            <a:ext cx="11213033" cy="612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231AE81-8821-4D10-BCCC-BADA365A2786}"/>
              </a:ext>
            </a:extLst>
          </p:cNvPr>
          <p:cNvSpPr txBox="1"/>
          <p:nvPr/>
        </p:nvSpPr>
        <p:spPr>
          <a:xfrm>
            <a:off x="0" y="92752"/>
            <a:ext cx="2901756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匯入帶有座標的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csv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檔案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51819A5-F68E-4D22-BA1E-FF81BC03BB5B}"/>
              </a:ext>
            </a:extLst>
          </p:cNvPr>
          <p:cNvSpPr/>
          <p:nvPr/>
        </p:nvSpPr>
        <p:spPr>
          <a:xfrm>
            <a:off x="656621" y="79185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D8C11-CCCD-4B67-B8A2-10E8F27CBCAD}"/>
              </a:ext>
            </a:extLst>
          </p:cNvPr>
          <p:cNvSpPr/>
          <p:nvPr/>
        </p:nvSpPr>
        <p:spPr>
          <a:xfrm>
            <a:off x="442567" y="1091612"/>
            <a:ext cx="275184" cy="239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188B23-8449-4010-8E4C-B08C378ABB95}"/>
              </a:ext>
            </a:extLst>
          </p:cNvPr>
          <p:cNvSpPr/>
          <p:nvPr/>
        </p:nvSpPr>
        <p:spPr>
          <a:xfrm>
            <a:off x="2742860" y="2277703"/>
            <a:ext cx="1041499" cy="300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935B97E-4333-482E-A107-60DA83AADE94}"/>
              </a:ext>
            </a:extLst>
          </p:cNvPr>
          <p:cNvSpPr/>
          <p:nvPr/>
        </p:nvSpPr>
        <p:spPr>
          <a:xfrm>
            <a:off x="3490749" y="1936939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5B74CE9-684A-472E-AC0B-4DAE9F7AE879}"/>
              </a:ext>
            </a:extLst>
          </p:cNvPr>
          <p:cNvSpPr/>
          <p:nvPr/>
        </p:nvSpPr>
        <p:spPr>
          <a:xfrm>
            <a:off x="8595327" y="1653619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2A32C5-ACCF-4210-B67C-F155B9B52F03}"/>
              </a:ext>
            </a:extLst>
          </p:cNvPr>
          <p:cNvSpPr/>
          <p:nvPr/>
        </p:nvSpPr>
        <p:spPr>
          <a:xfrm>
            <a:off x="8222218" y="1438520"/>
            <a:ext cx="275184" cy="239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02E7036-EC04-4DC2-999D-13CEE3409421}"/>
              </a:ext>
            </a:extLst>
          </p:cNvPr>
          <p:cNvCxnSpPr/>
          <p:nvPr/>
        </p:nvCxnSpPr>
        <p:spPr>
          <a:xfrm>
            <a:off x="4450335" y="2207690"/>
            <a:ext cx="1082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0A44EA2-D793-4D64-A68A-91379EC5F08F}"/>
              </a:ext>
            </a:extLst>
          </p:cNvPr>
          <p:cNvCxnSpPr>
            <a:cxnSpLocks/>
          </p:cNvCxnSpPr>
          <p:nvPr/>
        </p:nvCxnSpPr>
        <p:spPr>
          <a:xfrm>
            <a:off x="4470431" y="3161782"/>
            <a:ext cx="835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9F8F60E-F726-456E-AE66-8F50F1EE3804}"/>
              </a:ext>
            </a:extLst>
          </p:cNvPr>
          <p:cNvSpPr/>
          <p:nvPr/>
        </p:nvSpPr>
        <p:spPr>
          <a:xfrm>
            <a:off x="8459951" y="398141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8AC38E-D86A-4D8B-A91C-562276D5D453}"/>
              </a:ext>
            </a:extLst>
          </p:cNvPr>
          <p:cNvSpPr/>
          <p:nvPr/>
        </p:nvSpPr>
        <p:spPr>
          <a:xfrm>
            <a:off x="5540760" y="4002645"/>
            <a:ext cx="2588355" cy="197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57BDEDFD-7722-4C63-BF4E-1F4BF0535180}"/>
              </a:ext>
            </a:extLst>
          </p:cNvPr>
          <p:cNvSpPr/>
          <p:nvPr/>
        </p:nvSpPr>
        <p:spPr>
          <a:xfrm>
            <a:off x="7535675" y="5951225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DF6DF5-DECB-41AD-A235-2251AC05E7A7}"/>
              </a:ext>
            </a:extLst>
          </p:cNvPr>
          <p:cNvSpPr/>
          <p:nvPr/>
        </p:nvSpPr>
        <p:spPr>
          <a:xfrm>
            <a:off x="7360437" y="5640104"/>
            <a:ext cx="621228" cy="18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6236B5D-C4CA-4637-A0F0-8508C671BE03}"/>
                  </a:ext>
                </a:extLst>
              </p:cNvPr>
              <p:cNvSpPr/>
              <p:nvPr/>
            </p:nvSpPr>
            <p:spPr>
              <a:xfrm>
                <a:off x="8970682" y="4200211"/>
                <a:ext cx="1970705" cy="1754326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</a:rPr>
                  <a:t>經緯度：</a:t>
                </a:r>
                <a:endParaRPr lang="en-US" altLang="zh-TW" dirty="0">
                  <a:solidFill>
                    <a:srgbClr val="FF0000"/>
                  </a:solidFill>
                </a:endParaRPr>
              </a:p>
              <a:p>
                <a:r>
                  <a:rPr lang="en-US" altLang="zh-TW" dirty="0">
                    <a:solidFill>
                      <a:srgbClr val="FF0000"/>
                    </a:solidFill>
                  </a:rPr>
                  <a:t>WGS84</a:t>
                </a:r>
              </a:p>
              <a:p>
                <a:r>
                  <a:rPr lang="en-US" altLang="zh-TW" dirty="0">
                    <a:solidFill>
                      <a:srgbClr val="FF0000"/>
                    </a:solidFill>
                  </a:rPr>
                  <a:t>(EPSG:4326)</a:t>
                </a:r>
              </a:p>
              <a:p>
                <a:pPr lvl="0"/>
                <a:r>
                  <a:rPr lang="zh-TW" altLang="en-US" dirty="0">
                    <a:solidFill>
                      <a:srgbClr val="FF0000"/>
                    </a:solidFill>
                    <a:latin typeface="Yu Gothic UI Semibold"/>
                  </a:rPr>
                  <a:t>二度分帶：</a:t>
                </a:r>
                <a:endParaRPr lang="en-US" altLang="zh-TW" dirty="0">
                  <a:solidFill>
                    <a:srgbClr val="FF0000"/>
                  </a:solidFill>
                  <a:latin typeface="Yu Gothic UI Semibold"/>
                </a:endParaRPr>
              </a:p>
              <a:p>
                <a:pPr lvl="0"/>
                <a:r>
                  <a:rPr lang="en-US" altLang="zh-TW" dirty="0">
                    <a:solidFill>
                      <a:srgbClr val="FF0000"/>
                    </a:solidFill>
                  </a:rPr>
                  <a:t>TWD97/TM2-121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  <a:p>
                <a:pPr lvl="0"/>
                <a:r>
                  <a:rPr lang="en-US" altLang="zh-TW" dirty="0">
                    <a:solidFill>
                      <a:srgbClr val="FF0000"/>
                    </a:solidFill>
                  </a:rPr>
                  <a:t>(EPSG:3826)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6236B5D-C4CA-4637-A0F0-8508C671B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682" y="4200211"/>
                <a:ext cx="1970705" cy="1754326"/>
              </a:xfrm>
              <a:prstGeom prst="rect">
                <a:avLst/>
              </a:prstGeom>
              <a:blipFill>
                <a:blip r:embed="rId3"/>
                <a:stretch>
                  <a:fillRect l="-2786" t="-2778" b="-45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14A0A27-9504-4969-9082-0201B903E918}"/>
              </a:ext>
            </a:extLst>
          </p:cNvPr>
          <p:cNvCxnSpPr>
            <a:cxnSpLocks/>
          </p:cNvCxnSpPr>
          <p:nvPr/>
        </p:nvCxnSpPr>
        <p:spPr>
          <a:xfrm>
            <a:off x="4460383" y="3765858"/>
            <a:ext cx="4275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6C7D8B5-4933-4485-8A6E-7BEFE73C7607}"/>
              </a:ext>
            </a:extLst>
          </p:cNvPr>
          <p:cNvSpPr/>
          <p:nvPr/>
        </p:nvSpPr>
        <p:spPr>
          <a:xfrm>
            <a:off x="5532375" y="3559940"/>
            <a:ext cx="1411036" cy="358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849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BDFE6E7-D5DC-4C32-8A55-CC88054B1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055" y="0"/>
            <a:ext cx="792189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7CA3F9E-DACB-441C-A3E3-52D0AF5F3629}"/>
              </a:ext>
            </a:extLst>
          </p:cNvPr>
          <p:cNvSpPr txBox="1"/>
          <p:nvPr/>
        </p:nvSpPr>
        <p:spPr>
          <a:xfrm>
            <a:off x="0" y="92752"/>
            <a:ext cx="1210588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資料初探</a:t>
            </a:r>
          </a:p>
        </p:txBody>
      </p:sp>
    </p:spTree>
    <p:extLst>
      <p:ext uri="{BB962C8B-B14F-4D97-AF65-F5344CB8AC3E}">
        <p14:creationId xmlns:p14="http://schemas.microsoft.com/office/powerpoint/2010/main" val="1629609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E784E3-2F1C-4D4A-A2EE-7B6CC288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72" y="645248"/>
            <a:ext cx="11298455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C2E8EDA-2782-4E6D-9FC5-AA6A9CFB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56" y="1685316"/>
            <a:ext cx="5484370" cy="43602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6ED5EF2-45B8-4F8B-98C8-6E3118117814}"/>
              </a:ext>
            </a:extLst>
          </p:cNvPr>
          <p:cNvSpPr txBox="1"/>
          <p:nvPr/>
        </p:nvSpPr>
        <p:spPr>
          <a:xfrm>
            <a:off x="0" y="92752"/>
            <a:ext cx="5570756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計算鄕鎮內派出所數量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</a:rPr>
              <a:t>→計算多邊形內點的數量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1C7449-2E33-4906-8AC1-648FFBF5044C}"/>
              </a:ext>
            </a:extLst>
          </p:cNvPr>
          <p:cNvSpPr/>
          <p:nvPr/>
        </p:nvSpPr>
        <p:spPr>
          <a:xfrm>
            <a:off x="2404733" y="744438"/>
            <a:ext cx="380645" cy="195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9FA20F3-B8DA-4DCF-AB8B-EEA956994B50}"/>
              </a:ext>
            </a:extLst>
          </p:cNvPr>
          <p:cNvSpPr/>
          <p:nvPr/>
        </p:nvSpPr>
        <p:spPr>
          <a:xfrm>
            <a:off x="1998527" y="589327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42C010-F29C-4CA5-9E31-071B58A58531}"/>
              </a:ext>
            </a:extLst>
          </p:cNvPr>
          <p:cNvSpPr/>
          <p:nvPr/>
        </p:nvSpPr>
        <p:spPr>
          <a:xfrm>
            <a:off x="2429918" y="1120920"/>
            <a:ext cx="2363146" cy="195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FEBE3BF-794B-43D2-96C2-5F341C5E710E}"/>
              </a:ext>
            </a:extLst>
          </p:cNvPr>
          <p:cNvSpPr/>
          <p:nvPr/>
        </p:nvSpPr>
        <p:spPr>
          <a:xfrm>
            <a:off x="1991059" y="1111708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73D671D-5746-4AD9-B528-C5D12B449276}"/>
              </a:ext>
            </a:extLst>
          </p:cNvPr>
          <p:cNvSpPr/>
          <p:nvPr/>
        </p:nvSpPr>
        <p:spPr>
          <a:xfrm>
            <a:off x="7118651" y="175072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91B08B-0B2E-4B5C-889D-67968E6B9E4B}"/>
              </a:ext>
            </a:extLst>
          </p:cNvPr>
          <p:cNvSpPr/>
          <p:nvPr/>
        </p:nvSpPr>
        <p:spPr>
          <a:xfrm>
            <a:off x="5654942" y="2155332"/>
            <a:ext cx="1734460" cy="402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DE948F-3A1E-4CA4-89B4-AA745CF34C34}"/>
              </a:ext>
            </a:extLst>
          </p:cNvPr>
          <p:cNvSpPr/>
          <p:nvPr/>
        </p:nvSpPr>
        <p:spPr>
          <a:xfrm>
            <a:off x="5654941" y="2720891"/>
            <a:ext cx="1765227" cy="402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1516DE-BEF0-4B0C-97D4-7AD9134E77BC}"/>
              </a:ext>
            </a:extLst>
          </p:cNvPr>
          <p:cNvSpPr/>
          <p:nvPr/>
        </p:nvSpPr>
        <p:spPr>
          <a:xfrm>
            <a:off x="9834902" y="4426774"/>
            <a:ext cx="310992" cy="292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3BD379A-03CC-4745-AB3A-BAADB5ED5FD8}"/>
              </a:ext>
            </a:extLst>
          </p:cNvPr>
          <p:cNvSpPr/>
          <p:nvPr/>
        </p:nvSpPr>
        <p:spPr>
          <a:xfrm>
            <a:off x="9467619" y="442677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C63A925-F6D5-4C9A-9AA5-F04B03CD4E39}"/>
              </a:ext>
            </a:extLst>
          </p:cNvPr>
          <p:cNvSpPr txBox="1"/>
          <p:nvPr/>
        </p:nvSpPr>
        <p:spPr>
          <a:xfrm>
            <a:off x="7420169" y="20092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多邊形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623A277-E625-40F7-A110-E3F62FB31FA2}"/>
              </a:ext>
            </a:extLst>
          </p:cNvPr>
          <p:cNvSpPr txBox="1"/>
          <p:nvPr/>
        </p:nvSpPr>
        <p:spPr>
          <a:xfrm>
            <a:off x="7420169" y="25577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點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04DBA8DF-EB87-40CA-8786-85F5522A971E}"/>
              </a:ext>
            </a:extLst>
          </p:cNvPr>
          <p:cNvSpPr/>
          <p:nvPr/>
        </p:nvSpPr>
        <p:spPr>
          <a:xfrm>
            <a:off x="8863511" y="552489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ADC1DC-7571-49E8-BEC2-158ABAB36526}"/>
              </a:ext>
            </a:extLst>
          </p:cNvPr>
          <p:cNvSpPr/>
          <p:nvPr/>
        </p:nvSpPr>
        <p:spPr>
          <a:xfrm>
            <a:off x="9094070" y="5715582"/>
            <a:ext cx="700640" cy="292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748FEB77-2895-448B-8C75-9737515D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902" y="4774756"/>
            <a:ext cx="1644206" cy="908992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C3C53D8-9B7C-4A0C-97CF-A662258D0530}"/>
              </a:ext>
            </a:extLst>
          </p:cNvPr>
          <p:cNvSpPr/>
          <p:nvPr/>
        </p:nvSpPr>
        <p:spPr>
          <a:xfrm>
            <a:off x="10075520" y="5719240"/>
            <a:ext cx="1210165" cy="523220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可以選</a:t>
            </a:r>
            <a:r>
              <a:rPr lang="en-US" altLang="zh-TW" sz="1400" dirty="0">
                <a:solidFill>
                  <a:srgbClr val="FF0000"/>
                </a:solidFill>
              </a:rPr>
              <a:t>.</a:t>
            </a:r>
            <a:r>
              <a:rPr lang="en-US" altLang="zh-TW" sz="1400" dirty="0" err="1">
                <a:solidFill>
                  <a:srgbClr val="FF0000"/>
                </a:solidFill>
              </a:rPr>
              <a:t>shp</a:t>
            </a:r>
            <a:endParaRPr lang="en-US" altLang="zh-TW" sz="1400" dirty="0">
              <a:solidFill>
                <a:srgbClr val="FF0000"/>
              </a:solidFill>
            </a:endParaRPr>
          </a:p>
          <a:p>
            <a:r>
              <a:rPr lang="zh-TW" altLang="en-US" sz="1400" dirty="0">
                <a:solidFill>
                  <a:srgbClr val="FF0000"/>
                </a:solidFill>
              </a:rPr>
              <a:t>或</a:t>
            </a:r>
            <a:r>
              <a:rPr lang="en-US" altLang="zh-TW" sz="1400" dirty="0">
                <a:solidFill>
                  <a:srgbClr val="FF0000"/>
                </a:solidFill>
              </a:rPr>
              <a:t>.</a:t>
            </a:r>
            <a:r>
              <a:rPr lang="en-US" altLang="zh-TW" sz="1400" dirty="0" err="1">
                <a:solidFill>
                  <a:srgbClr val="FF0000"/>
                </a:solidFill>
              </a:rPr>
              <a:t>geojson</a:t>
            </a:r>
            <a:endParaRPr lang="en-US" altLang="zh-TW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55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D4E9D96-9A17-4F10-BD48-B9075021FF3F}"/>
              </a:ext>
            </a:extLst>
          </p:cNvPr>
          <p:cNvSpPr txBox="1"/>
          <p:nvPr/>
        </p:nvSpPr>
        <p:spPr>
          <a:xfrm>
            <a:off x="0" y="92752"/>
            <a:ext cx="1210588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屬性表格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2FB7E2-51FC-4BCF-BBD9-F505AE7E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9" y="645248"/>
            <a:ext cx="11298462" cy="612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531E7E2-F946-4A5F-878A-CD820CFAF616}"/>
              </a:ext>
            </a:extLst>
          </p:cNvPr>
          <p:cNvSpPr/>
          <p:nvPr/>
        </p:nvSpPr>
        <p:spPr>
          <a:xfrm>
            <a:off x="5168031" y="905211"/>
            <a:ext cx="207838" cy="190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5C9EC9-E1C5-482E-8D5C-317410B41B98}"/>
              </a:ext>
            </a:extLst>
          </p:cNvPr>
          <p:cNvSpPr/>
          <p:nvPr/>
        </p:nvSpPr>
        <p:spPr>
          <a:xfrm>
            <a:off x="7400439" y="2132785"/>
            <a:ext cx="618145" cy="384598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56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20817477-887C-4021-A5C5-F576D204C850}"/>
              </a:ext>
            </a:extLst>
          </p:cNvPr>
          <p:cNvGrpSpPr/>
          <p:nvPr/>
        </p:nvGrpSpPr>
        <p:grpSpPr>
          <a:xfrm>
            <a:off x="7293187" y="404653"/>
            <a:ext cx="3887118" cy="6321666"/>
            <a:chOff x="7206342" y="-225994"/>
            <a:chExt cx="3859165" cy="627619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2962BFE-F4E3-42B8-BEE8-24BDFF07D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5507" y="2805405"/>
              <a:ext cx="3600000" cy="324480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A7000D7-7780-43D4-99FB-4D5A35A87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5496" y="2280790"/>
              <a:ext cx="3600000" cy="3525926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23B6F6B-0BD0-4ED9-90F9-C61E90F1A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8963" y="1879433"/>
              <a:ext cx="3476521" cy="3636203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446B40F-FFEE-4AD8-ABC0-274BEFC2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8914" y="1467246"/>
              <a:ext cx="3600000" cy="361904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8EC8123-E7D8-4104-9CC6-F4695999A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62079" y="1081337"/>
              <a:ext cx="3730287" cy="3332053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5784D8E-943B-458F-A1BB-883F3D733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5204" y="532497"/>
              <a:ext cx="3600000" cy="369729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509F79-7CA4-4EF5-8E39-B7DB53C2E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35773" y="257781"/>
              <a:ext cx="3600000" cy="349204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E7A8F0E-AEF8-40EA-8B8A-96A837848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06342" y="-225994"/>
              <a:ext cx="3600000" cy="3585714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</p:pic>
      </p:grpSp>
      <p:pic>
        <p:nvPicPr>
          <p:cNvPr id="12" name="Picture 4" descr="ãå°æ¨ iconãçåçæå°çµæ">
            <a:extLst>
              <a:ext uri="{FF2B5EF4-FFF2-40B4-BE49-F238E27FC236}">
                <a16:creationId xmlns:a16="http://schemas.microsoft.com/office/drawing/2014/main" id="{40F26B0E-1B65-488B-A89D-C0454F7C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186"/>
                    </a14:imgEffect>
                    <a14:imgEffect>
                      <a14:saturation sat="373000"/>
                    </a14:imgEffect>
                    <a14:imgEffect>
                      <a14:brightnessContrast bright="100000" contras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451" y="1614444"/>
            <a:ext cx="511730" cy="511730"/>
          </a:xfrm>
          <a:prstGeom prst="rect">
            <a:avLst/>
          </a:prstGeom>
          <a:noFill/>
        </p:spPr>
      </p:pic>
      <p:pic>
        <p:nvPicPr>
          <p:cNvPr id="13" name="Picture 4" descr="ãå°æ¨ iconãçåçæå°çµæ">
            <a:extLst>
              <a:ext uri="{FF2B5EF4-FFF2-40B4-BE49-F238E27FC236}">
                <a16:creationId xmlns:a16="http://schemas.microsoft.com/office/drawing/2014/main" id="{8B601F23-FFA6-4DBE-B3D7-AD62D4C0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186"/>
                    </a14:imgEffect>
                    <a14:imgEffect>
                      <a14:saturation sat="373000"/>
                    </a14:imgEffect>
                    <a14:imgEffect>
                      <a14:brightnessContrast bright="100000" contras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820" y="1265503"/>
            <a:ext cx="511730" cy="511730"/>
          </a:xfrm>
          <a:prstGeom prst="rect">
            <a:avLst/>
          </a:prstGeom>
          <a:noFill/>
        </p:spPr>
      </p:pic>
      <p:pic>
        <p:nvPicPr>
          <p:cNvPr id="14" name="Picture 4" descr="ãå°æ¨ iconãçåçæå°çµæ">
            <a:extLst>
              <a:ext uri="{FF2B5EF4-FFF2-40B4-BE49-F238E27FC236}">
                <a16:creationId xmlns:a16="http://schemas.microsoft.com/office/drawing/2014/main" id="{6E8B7572-3930-4DF5-AD19-67165F2EE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186"/>
                    </a14:imgEffect>
                    <a14:imgEffect>
                      <a14:saturation sat="373000"/>
                    </a14:imgEffect>
                    <a14:imgEffect>
                      <a14:brightnessContrast bright="100000" contras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079" y="2243997"/>
            <a:ext cx="511730" cy="511730"/>
          </a:xfrm>
          <a:prstGeom prst="rect">
            <a:avLst/>
          </a:prstGeom>
          <a:noFill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017240F-4931-49EF-8165-C5D8088AE6D0}"/>
              </a:ext>
            </a:extLst>
          </p:cNvPr>
          <p:cNvSpPr/>
          <p:nvPr/>
        </p:nvSpPr>
        <p:spPr>
          <a:xfrm>
            <a:off x="4058702" y="338222"/>
            <a:ext cx="4017446" cy="628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6B4834"/>
                </a:solidFill>
                <a:latin typeface="+mj-ea"/>
              </a:rPr>
              <a:t>實作之前：</a:t>
            </a:r>
            <a:r>
              <a:rPr lang="en-US" altLang="zh-TW" sz="2800" b="1" dirty="0">
                <a:solidFill>
                  <a:srgbClr val="6B4834"/>
                </a:solidFill>
                <a:latin typeface="+mj-ea"/>
              </a:rPr>
              <a:t>GIS</a:t>
            </a:r>
            <a:r>
              <a:rPr lang="zh-TW" altLang="en-US" sz="2800" b="1" dirty="0">
                <a:solidFill>
                  <a:srgbClr val="6B4834"/>
                </a:solidFill>
                <a:latin typeface="+mj-ea"/>
              </a:rPr>
              <a:t>基本概念</a:t>
            </a:r>
          </a:p>
        </p:txBody>
      </p:sp>
      <p:pic>
        <p:nvPicPr>
          <p:cNvPr id="16" name="Picture 2" descr="ãå°å éº¥å¡æãçåçæå°çµæ">
            <a:extLst>
              <a:ext uri="{FF2B5EF4-FFF2-40B4-BE49-F238E27FC236}">
                <a16:creationId xmlns:a16="http://schemas.microsoft.com/office/drawing/2014/main" id="{3C255045-B5F8-4143-AB51-4D653F72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4" y="1026845"/>
            <a:ext cx="3127799" cy="265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ãå°å ç­è·ãçåçæå°çµæ">
            <a:extLst>
              <a:ext uri="{FF2B5EF4-FFF2-40B4-BE49-F238E27FC236}">
                <a16:creationId xmlns:a16="http://schemas.microsoft.com/office/drawing/2014/main" id="{8779B8A1-33E3-4DB7-9C4D-DBC86358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60" y="3680400"/>
            <a:ext cx="3757307" cy="284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C279176-FC13-469B-8430-ED2C211AE214}"/>
              </a:ext>
            </a:extLst>
          </p:cNvPr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rgbClr val="6B4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98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92752"/>
            <a:ext cx="146706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繪製面量圖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611283" y="92752"/>
            <a:ext cx="172354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調整圖層顏色</a:t>
            </a: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37" y="648462"/>
            <a:ext cx="4585739" cy="6094595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 rotWithShape="1">
          <a:blip r:embed="rId3"/>
          <a:srcRect l="-1" r="406"/>
          <a:stretch/>
        </p:blipFill>
        <p:spPr>
          <a:xfrm>
            <a:off x="681048" y="648462"/>
            <a:ext cx="6106719" cy="6094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矩形 45"/>
          <p:cNvSpPr/>
          <p:nvPr/>
        </p:nvSpPr>
        <p:spPr>
          <a:xfrm>
            <a:off x="2178067" y="872837"/>
            <a:ext cx="589980" cy="31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2497296" y="53299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2833895" y="1160347"/>
            <a:ext cx="717025" cy="282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2159521" y="2065057"/>
            <a:ext cx="4727416" cy="299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3650090" y="1123709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51" name="橢圓 50"/>
          <p:cNvSpPr/>
          <p:nvPr/>
        </p:nvSpPr>
        <p:spPr>
          <a:xfrm>
            <a:off x="4776640" y="241172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2159522" y="5787471"/>
            <a:ext cx="674374" cy="224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789601" y="574094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457438" y="5487535"/>
            <a:ext cx="1608724" cy="270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2768047" y="590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漸層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3863760" y="1080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選擇欄位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5047391" y="23742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選擇顏色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2723912" y="517975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可調整分類方法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10519021" y="38169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70C0"/>
                </a:solidFill>
                <a:latin typeface="+mj-ea"/>
                <a:ea typeface="+mj-ea"/>
              </a:rPr>
              <a:t>南投縣仁愛鄕</a:t>
            </a:r>
            <a:endParaRPr lang="en-US" altLang="zh-TW" dirty="0">
              <a:solidFill>
                <a:srgbClr val="0070C0"/>
              </a:solidFill>
              <a:latin typeface="+mj-ea"/>
              <a:ea typeface="+mj-ea"/>
            </a:endParaRPr>
          </a:p>
          <a:p>
            <a:pPr algn="ctr"/>
            <a:r>
              <a:rPr lang="zh-TW" altLang="en-US" dirty="0">
                <a:solidFill>
                  <a:srgbClr val="0070C0"/>
                </a:solidFill>
                <a:latin typeface="+mj-ea"/>
                <a:ea typeface="+mj-ea"/>
              </a:rPr>
              <a:t>派出所最多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10164440" y="52787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+mj-ea"/>
                <a:ea typeface="+mj-ea"/>
              </a:rPr>
              <a:t>山區的派出所最多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9595691" y="5636983"/>
            <a:ext cx="2492990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這樣製圖方式適合嗎？</a:t>
            </a:r>
          </a:p>
        </p:txBody>
      </p:sp>
      <p:sp>
        <p:nvSpPr>
          <p:cNvPr id="62" name="向右箭號 61"/>
          <p:cNvSpPr/>
          <p:nvPr/>
        </p:nvSpPr>
        <p:spPr>
          <a:xfrm rot="12856394">
            <a:off x="9959826" y="3223232"/>
            <a:ext cx="920049" cy="47096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86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365126"/>
            <a:ext cx="2236510" cy="400110"/>
          </a:xfrm>
          <a:prstGeom prst="rect">
            <a:avLst/>
          </a:prstGeom>
          <a:solidFill>
            <a:srgbClr val="D1AF89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台北市村里面量圖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114" r="4171"/>
          <a:stretch/>
        </p:blipFill>
        <p:spPr>
          <a:xfrm>
            <a:off x="101600" y="1334196"/>
            <a:ext cx="3931920" cy="518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43" y="1334196"/>
            <a:ext cx="3996254" cy="518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2442" r="3253"/>
          <a:stretch/>
        </p:blipFill>
        <p:spPr>
          <a:xfrm>
            <a:off x="8160020" y="1334196"/>
            <a:ext cx="3931921" cy="5184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590506" y="849661"/>
            <a:ext cx="954107" cy="400110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人口數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491476" y="849661"/>
            <a:ext cx="1210588" cy="400110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人口密度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9648926" y="849661"/>
            <a:ext cx="954107" cy="400110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地形圖</a:t>
            </a:r>
          </a:p>
        </p:txBody>
      </p:sp>
      <p:sp>
        <p:nvSpPr>
          <p:cNvPr id="12" name="橢圓 11"/>
          <p:cNvSpPr/>
          <p:nvPr/>
        </p:nvSpPr>
        <p:spPr>
          <a:xfrm>
            <a:off x="2067559" y="4754880"/>
            <a:ext cx="2031084" cy="203108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6065767" y="4754880"/>
            <a:ext cx="2031084" cy="203108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327950" y="3322319"/>
            <a:ext cx="1053495" cy="105349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391950" y="3322318"/>
            <a:ext cx="1053495" cy="105349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0122191" y="4751733"/>
            <a:ext cx="2031084" cy="203108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0448374" y="3319171"/>
            <a:ext cx="1053495" cy="105349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001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92752"/>
            <a:ext cx="146706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繪製面量圖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611283" y="92752"/>
            <a:ext cx="249299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考慮面積調整成密度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64" y="660037"/>
            <a:ext cx="6104671" cy="612684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989" y="660037"/>
            <a:ext cx="4991927" cy="6126843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86" y="810508"/>
            <a:ext cx="1742395" cy="1782221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34" name="矩形 33"/>
          <p:cNvSpPr/>
          <p:nvPr/>
        </p:nvSpPr>
        <p:spPr>
          <a:xfrm>
            <a:off x="10394066" y="660037"/>
            <a:ext cx="717630" cy="6942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接點 37"/>
          <p:cNvCxnSpPr/>
          <p:nvPr/>
        </p:nvCxnSpPr>
        <p:spPr>
          <a:xfrm flipV="1">
            <a:off x="6966886" y="660037"/>
            <a:ext cx="3427180" cy="15047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8709281" y="1354238"/>
            <a:ext cx="2402415" cy="12384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785257" y="1212862"/>
            <a:ext cx="969620" cy="256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015333" y="751784"/>
            <a:ext cx="279916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ea typeface="+mj-ea"/>
              </a:rPr>
              <a:t>改成</a:t>
            </a:r>
            <a:r>
              <a:rPr lang="en-US" altLang="zh-TW" dirty="0">
                <a:solidFill>
                  <a:srgbClr val="002060"/>
                </a:solidFill>
                <a:ea typeface="+mj-ea"/>
              </a:rPr>
              <a:t>Police</a:t>
            </a:r>
            <a:r>
              <a:rPr lang="en-US" altLang="zh-TW" b="1" dirty="0">
                <a:solidFill>
                  <a:srgbClr val="FF0000"/>
                </a:solidFill>
                <a:ea typeface="+mj-ea"/>
              </a:rPr>
              <a:t>/$area*10^6</a:t>
            </a:r>
            <a:endParaRPr lang="zh-TW" altLang="en-US" b="1" dirty="0">
              <a:solidFill>
                <a:srgbClr val="FF0000"/>
              </a:solidFill>
              <a:ea typeface="+mj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506252" y="4021033"/>
            <a:ext cx="2954655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每平方公里有幾間派出所？</a:t>
            </a:r>
            <a:endParaRPr lang="zh-TW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48488" y="108141"/>
            <a:ext cx="3655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$area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GIS</a:t>
            </a:r>
            <a:r>
              <a:rPr lang="zh-TW" altLang="en-US" dirty="0"/>
              <a:t>自動幫你計算的面積</a:t>
            </a:r>
          </a:p>
        </p:txBody>
      </p:sp>
    </p:spTree>
    <p:extLst>
      <p:ext uri="{BB962C8B-B14F-4D97-AF65-F5344CB8AC3E}">
        <p14:creationId xmlns:p14="http://schemas.microsoft.com/office/powerpoint/2010/main" val="3879734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F499396-D1B2-4662-B4FD-087ED3650E9F}"/>
              </a:ext>
            </a:extLst>
          </p:cNvPr>
          <p:cNvSpPr txBox="1"/>
          <p:nvPr/>
        </p:nvSpPr>
        <p:spPr>
          <a:xfrm>
            <a:off x="0" y="92752"/>
            <a:ext cx="1723549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</a:rPr>
              <a:t>增加面積欄位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DC357E-D38B-435D-8D1A-8E5BACC3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9" y="599399"/>
            <a:ext cx="9243932" cy="60475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1E8A53-802D-44D0-BF79-6BEBD4AF0E70}"/>
              </a:ext>
            </a:extLst>
          </p:cNvPr>
          <p:cNvSpPr/>
          <p:nvPr/>
        </p:nvSpPr>
        <p:spPr>
          <a:xfrm>
            <a:off x="4494790" y="849221"/>
            <a:ext cx="258079" cy="23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FCBCB0-0667-4834-A0FC-94215B3D1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007" y="1640170"/>
            <a:ext cx="6974453" cy="51088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B2796B-93FC-43BE-944F-AA89815BE35B}"/>
              </a:ext>
            </a:extLst>
          </p:cNvPr>
          <p:cNvSpPr/>
          <p:nvPr/>
        </p:nvSpPr>
        <p:spPr>
          <a:xfrm>
            <a:off x="2135102" y="2094950"/>
            <a:ext cx="2326366" cy="95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E25819-93B1-4E27-BBF3-A291F8679CBD}"/>
              </a:ext>
            </a:extLst>
          </p:cNvPr>
          <p:cNvSpPr/>
          <p:nvPr/>
        </p:nvSpPr>
        <p:spPr>
          <a:xfrm>
            <a:off x="2135102" y="3519261"/>
            <a:ext cx="437276" cy="19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8EE3DC7-803B-4F23-86FB-930B05F1B499}"/>
              </a:ext>
            </a:extLst>
          </p:cNvPr>
          <p:cNvSpPr/>
          <p:nvPr/>
        </p:nvSpPr>
        <p:spPr>
          <a:xfrm>
            <a:off x="4359414" y="492862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29DA219-859D-47C1-98E6-2E36E87B8129}"/>
              </a:ext>
            </a:extLst>
          </p:cNvPr>
          <p:cNvSpPr/>
          <p:nvPr/>
        </p:nvSpPr>
        <p:spPr>
          <a:xfrm>
            <a:off x="8547740" y="127475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C8C77C9-B30F-4743-9E76-289C4CB75956}"/>
              </a:ext>
            </a:extLst>
          </p:cNvPr>
          <p:cNvSpPr/>
          <p:nvPr/>
        </p:nvSpPr>
        <p:spPr>
          <a:xfrm>
            <a:off x="4461468" y="177093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A53788A-49C4-4298-B88E-8AEABABF5AA2}"/>
              </a:ext>
            </a:extLst>
          </p:cNvPr>
          <p:cNvSpPr/>
          <p:nvPr/>
        </p:nvSpPr>
        <p:spPr>
          <a:xfrm>
            <a:off x="2301627" y="3842868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F18A5BB-5C21-4B03-8BF6-643C8665482F}"/>
              </a:ext>
            </a:extLst>
          </p:cNvPr>
          <p:cNvSpPr/>
          <p:nvPr/>
        </p:nvSpPr>
        <p:spPr>
          <a:xfrm>
            <a:off x="6723212" y="636701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F2A4EF-8802-4893-A9D1-45FDA1F3B2D2}"/>
              </a:ext>
            </a:extLst>
          </p:cNvPr>
          <p:cNvSpPr/>
          <p:nvPr/>
        </p:nvSpPr>
        <p:spPr>
          <a:xfrm>
            <a:off x="2743117" y="3793577"/>
            <a:ext cx="1978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輸入 </a:t>
            </a:r>
            <a:r>
              <a:rPr lang="en-US" altLang="zh-TW" b="1" dirty="0">
                <a:solidFill>
                  <a:srgbClr val="FF0000"/>
                </a:solidFill>
                <a:latin typeface="+mj-ea"/>
              </a:rPr>
              <a:t>$area</a:t>
            </a:r>
          </a:p>
          <a:p>
            <a:r>
              <a:rPr lang="zh-TW" altLang="en-US" b="1" dirty="0">
                <a:solidFill>
                  <a:srgbClr val="FF0000"/>
                </a:solidFill>
                <a:latin typeface="+mj-ea"/>
              </a:rPr>
              <a:t>　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或</a:t>
            </a:r>
            <a:r>
              <a:rPr lang="zh-TW" altLang="en-US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+mj-ea"/>
              </a:rPr>
              <a:t>$area/10^6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A81A9F3-65CC-4C52-91E2-6BE6DE3DC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997" y="655330"/>
            <a:ext cx="2076450" cy="5924550"/>
          </a:xfrm>
          <a:prstGeom prst="rect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4526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442A233-3E4F-40D9-846F-F7DDA7987191}"/>
              </a:ext>
            </a:extLst>
          </p:cNvPr>
          <p:cNvSpPr txBox="1"/>
          <p:nvPr/>
        </p:nvSpPr>
        <p:spPr>
          <a:xfrm>
            <a:off x="0" y="92752"/>
            <a:ext cx="1980029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</a:rPr>
              <a:t>計算派出所密度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0ABF2B-9136-4B04-A408-91915E67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85" y="805692"/>
            <a:ext cx="7664835" cy="56145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5AB1BF6-DFF6-4819-88F8-0770666AC2AF}"/>
              </a:ext>
            </a:extLst>
          </p:cNvPr>
          <p:cNvSpPr/>
          <p:nvPr/>
        </p:nvSpPr>
        <p:spPr>
          <a:xfrm>
            <a:off x="411124" y="1291081"/>
            <a:ext cx="2613429" cy="108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BE04100-9C6F-4CBB-A695-D8F350F5BA46}"/>
              </a:ext>
            </a:extLst>
          </p:cNvPr>
          <p:cNvSpPr/>
          <p:nvPr/>
        </p:nvSpPr>
        <p:spPr>
          <a:xfrm>
            <a:off x="2753802" y="91301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93A9A9-8C3B-4B1F-9044-9922F76670F9}"/>
              </a:ext>
            </a:extLst>
          </p:cNvPr>
          <p:cNvSpPr/>
          <p:nvPr/>
        </p:nvSpPr>
        <p:spPr>
          <a:xfrm>
            <a:off x="4110593" y="4176632"/>
            <a:ext cx="1707404" cy="16916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923517-D483-426E-B329-81B0668998F9}"/>
              </a:ext>
            </a:extLst>
          </p:cNvPr>
          <p:cNvSpPr/>
          <p:nvPr/>
        </p:nvSpPr>
        <p:spPr>
          <a:xfrm>
            <a:off x="528335" y="2856800"/>
            <a:ext cx="1707404" cy="268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F9D78DC-C9C5-4229-AE69-21E1FEB41404}"/>
              </a:ext>
            </a:extLst>
          </p:cNvPr>
          <p:cNvSpPr/>
          <p:nvPr/>
        </p:nvSpPr>
        <p:spPr>
          <a:xfrm>
            <a:off x="5547246" y="374946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1624B36-0C82-439A-B7DC-C68D8FC48B6F}"/>
              </a:ext>
            </a:extLst>
          </p:cNvPr>
          <p:cNvSpPr/>
          <p:nvPr/>
        </p:nvSpPr>
        <p:spPr>
          <a:xfrm>
            <a:off x="2403189" y="3125038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D211D7-97AC-45B3-8BAE-C536E8E692AE}"/>
              </a:ext>
            </a:extLst>
          </p:cNvPr>
          <p:cNvSpPr/>
          <p:nvPr/>
        </p:nvSpPr>
        <p:spPr>
          <a:xfrm>
            <a:off x="360885" y="3442615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"NUMPOINTS" / "area" *10^6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B347B8C-ED9C-458B-9F0A-4EDF9026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550" y="746025"/>
            <a:ext cx="3469303" cy="5674238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3208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1B5A241-AB9E-46F5-90F2-32DF89DF069E}"/>
              </a:ext>
            </a:extLst>
          </p:cNvPr>
          <p:cNvSpPr txBox="1"/>
          <p:nvPr/>
        </p:nvSpPr>
        <p:spPr>
          <a:xfrm>
            <a:off x="0" y="92752"/>
            <a:ext cx="4544834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調整圖層顏色：依照數值漸層設定樣式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FC03DB-A6A2-43B6-B944-0AE44E678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9" y="645248"/>
            <a:ext cx="11298461" cy="612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0DE650-BBE6-4AEE-8E40-81DA2C99B5B1}"/>
              </a:ext>
            </a:extLst>
          </p:cNvPr>
          <p:cNvSpPr/>
          <p:nvPr/>
        </p:nvSpPr>
        <p:spPr>
          <a:xfrm>
            <a:off x="442453" y="4664411"/>
            <a:ext cx="1010479" cy="218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683EF5-B36F-40C2-BE63-F1CE16422412}"/>
              </a:ext>
            </a:extLst>
          </p:cNvPr>
          <p:cNvSpPr/>
          <p:nvPr/>
        </p:nvSpPr>
        <p:spPr>
          <a:xfrm>
            <a:off x="1551849" y="4645883"/>
            <a:ext cx="1426862" cy="218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75B1727-4356-416E-92D8-87DEA7E28C0C}"/>
              </a:ext>
            </a:extLst>
          </p:cNvPr>
          <p:cNvSpPr/>
          <p:nvPr/>
        </p:nvSpPr>
        <p:spPr>
          <a:xfrm>
            <a:off x="484554" y="494719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2D4017-D0FA-4659-9575-0467539E2FC9}"/>
              </a:ext>
            </a:extLst>
          </p:cNvPr>
          <p:cNvSpPr txBox="1"/>
          <p:nvPr/>
        </p:nvSpPr>
        <p:spPr>
          <a:xfrm>
            <a:off x="755305" y="488251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右鍵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9B13558-A8F6-4AF3-BFF6-103B62C3C88E}"/>
              </a:ext>
            </a:extLst>
          </p:cNvPr>
          <p:cNvSpPr/>
          <p:nvPr/>
        </p:nvSpPr>
        <p:spPr>
          <a:xfrm>
            <a:off x="1551848" y="427255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6EBB6D8-6D64-44C3-BDDD-393BA5DD1FE6}"/>
              </a:ext>
            </a:extLst>
          </p:cNvPr>
          <p:cNvSpPr txBox="1"/>
          <p:nvPr/>
        </p:nvSpPr>
        <p:spPr>
          <a:xfrm>
            <a:off x="443852" y="390542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  <a:latin typeface="+mj-ea"/>
                <a:ea typeface="+mj-ea"/>
              </a:rPr>
              <a:t>快捷：點兩下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F6CDC71-A159-4557-B9B7-96197819E081}"/>
              </a:ext>
            </a:extLst>
          </p:cNvPr>
          <p:cNvCxnSpPr/>
          <p:nvPr/>
        </p:nvCxnSpPr>
        <p:spPr>
          <a:xfrm>
            <a:off x="707680" y="4172898"/>
            <a:ext cx="0" cy="469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45FB0462-1C8B-40AE-8F3A-18CE70B6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60" y="1064569"/>
            <a:ext cx="6902745" cy="54568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5FE5FD1-6439-4431-91B2-54B64BCF04EF}"/>
              </a:ext>
            </a:extLst>
          </p:cNvPr>
          <p:cNvSpPr/>
          <p:nvPr/>
        </p:nvSpPr>
        <p:spPr>
          <a:xfrm>
            <a:off x="5198094" y="1256872"/>
            <a:ext cx="1010479" cy="21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D3224D61-3652-46E1-BE7B-02A466F9C29F}"/>
              </a:ext>
            </a:extLst>
          </p:cNvPr>
          <p:cNvSpPr/>
          <p:nvPr/>
        </p:nvSpPr>
        <p:spPr>
          <a:xfrm>
            <a:off x="5894041" y="820691"/>
            <a:ext cx="270751" cy="3010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200FD4-2A7E-4223-AC3D-0438DF2B59D8}"/>
              </a:ext>
            </a:extLst>
          </p:cNvPr>
          <p:cNvSpPr/>
          <p:nvPr/>
        </p:nvSpPr>
        <p:spPr>
          <a:xfrm>
            <a:off x="5198094" y="1518454"/>
            <a:ext cx="1426862" cy="218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2E80DE4C-D000-41C7-AB75-83C8D1B9B250}"/>
              </a:ext>
            </a:extLst>
          </p:cNvPr>
          <p:cNvSpPr/>
          <p:nvPr/>
        </p:nvSpPr>
        <p:spPr>
          <a:xfrm>
            <a:off x="6745740" y="116626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B1AE84C-AD71-4CEC-ABB7-45481BDD02DB}"/>
              </a:ext>
            </a:extLst>
          </p:cNvPr>
          <p:cNvSpPr txBox="1"/>
          <p:nvPr/>
        </p:nvSpPr>
        <p:spPr>
          <a:xfrm>
            <a:off x="7181157" y="10974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針對欄位著色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CBFD3A7-81A1-463B-8ECF-196E65DD3AE3}"/>
              </a:ext>
            </a:extLst>
          </p:cNvPr>
          <p:cNvSpPr/>
          <p:nvPr/>
        </p:nvSpPr>
        <p:spPr>
          <a:xfrm>
            <a:off x="5198093" y="5339546"/>
            <a:ext cx="1818397" cy="568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1DADB10-4C88-484A-B28D-C7E766E49DEA}"/>
              </a:ext>
            </a:extLst>
          </p:cNvPr>
          <p:cNvSpPr/>
          <p:nvPr/>
        </p:nvSpPr>
        <p:spPr>
          <a:xfrm>
            <a:off x="5239573" y="4996365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DFB602A-FACA-436B-B146-725FFB3905C7}"/>
              </a:ext>
            </a:extLst>
          </p:cNvPr>
          <p:cNvSpPr txBox="1"/>
          <p:nvPr/>
        </p:nvSpPr>
        <p:spPr>
          <a:xfrm>
            <a:off x="5525590" y="487442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不同分類模式</a:t>
            </a:r>
          </a:p>
        </p:txBody>
      </p:sp>
    </p:spTree>
    <p:extLst>
      <p:ext uri="{BB962C8B-B14F-4D97-AF65-F5344CB8AC3E}">
        <p14:creationId xmlns:p14="http://schemas.microsoft.com/office/powerpoint/2010/main" val="2964931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41F571-D510-4638-AF59-E20A1BCA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12" y="0"/>
            <a:ext cx="5412399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46225C8-AD60-4F7D-8419-A671962CC600}"/>
              </a:ext>
            </a:extLst>
          </p:cNvPr>
          <p:cNvSpPr txBox="1"/>
          <p:nvPr/>
        </p:nvSpPr>
        <p:spPr>
          <a:xfrm>
            <a:off x="0" y="92752"/>
            <a:ext cx="1467068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面量圖成果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27D57B-9F16-420B-BB71-BE31D8BC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020" y="324059"/>
            <a:ext cx="4431430" cy="62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99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FF8B7ED-70E7-484C-81EC-BA1E7088973B}"/>
              </a:ext>
            </a:extLst>
          </p:cNvPr>
          <p:cNvSpPr txBox="1"/>
          <p:nvPr/>
        </p:nvSpPr>
        <p:spPr>
          <a:xfrm>
            <a:off x="0" y="92752"/>
            <a:ext cx="3262432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自我增能：人口密度面量圖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5C3C51D-44D5-4D06-98A3-376F402B8549}"/>
              </a:ext>
            </a:extLst>
          </p:cNvPr>
          <p:cNvGrpSpPr/>
          <p:nvPr/>
        </p:nvGrpSpPr>
        <p:grpSpPr>
          <a:xfrm>
            <a:off x="605294" y="3902001"/>
            <a:ext cx="6096000" cy="2445706"/>
            <a:chOff x="761005" y="692981"/>
            <a:chExt cx="6096000" cy="244570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82EEEAB-3C67-4C06-BD01-FA03470D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06" y="969980"/>
              <a:ext cx="4664846" cy="2168707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2CAE580-958D-4681-B760-413DF0FE943E}"/>
                </a:ext>
              </a:extLst>
            </p:cNvPr>
            <p:cNvSpPr/>
            <p:nvPr/>
          </p:nvSpPr>
          <p:spPr>
            <a:xfrm>
              <a:off x="761005" y="692981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TW" altLang="en-US" sz="1200" dirty="0">
                  <a:hlinkClick r:id="rId3"/>
                </a:rPr>
                <a:t>https://segis.moi.gov.tw/STAT/Web/Portal/STAT_PortalHome.aspx</a:t>
              </a:r>
              <a:r>
                <a:rPr lang="zh-TW" altLang="en-US" sz="1200" dirty="0"/>
                <a:t> 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3DD23A2-E057-489D-9071-E7F5A326ABFA}"/>
              </a:ext>
            </a:extLst>
          </p:cNvPr>
          <p:cNvGrpSpPr/>
          <p:nvPr/>
        </p:nvGrpSpPr>
        <p:grpSpPr>
          <a:xfrm>
            <a:off x="605294" y="640759"/>
            <a:ext cx="5493488" cy="2947358"/>
            <a:chOff x="761002" y="3349982"/>
            <a:chExt cx="5493488" cy="294735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769BB9C-EC4D-4960-BBB9-BB9C53B0E84F}"/>
                </a:ext>
              </a:extLst>
            </p:cNvPr>
            <p:cNvSpPr/>
            <p:nvPr/>
          </p:nvSpPr>
          <p:spPr>
            <a:xfrm>
              <a:off x="761005" y="3719314"/>
              <a:ext cx="549348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050" dirty="0">
                  <a:hlinkClick r:id="rId4"/>
                </a:rPr>
                <a:t>https://segis.moi.gov.tw/STAT/Web/Platform/QueryInterface/STAT_QueryProductView.aspx?pid=71254B8C8E11992A2AAED227D59E8523&amp;spid=7ED8D58E129BC680</a:t>
              </a:r>
              <a:r>
                <a:rPr lang="zh-TW" altLang="en-US" sz="1050" dirty="0"/>
                <a:t> 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026D502-FAC3-4875-8FAB-3DBD4A86E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1002" y="4128633"/>
              <a:ext cx="4683309" cy="216870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117B9AF-DFC8-4C8A-A2C1-D9EC2DA52B7D}"/>
                </a:ext>
              </a:extLst>
            </p:cNvPr>
            <p:cNvSpPr/>
            <p:nvPr/>
          </p:nvSpPr>
          <p:spPr>
            <a:xfrm>
              <a:off x="761002" y="3349982"/>
              <a:ext cx="52485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/>
                <a:t>110</a:t>
              </a:r>
              <a:r>
                <a:rPr lang="zh-TW" altLang="en-US" b="1" dirty="0"/>
                <a:t>年</a:t>
              </a:r>
              <a:r>
                <a:rPr lang="en-US" altLang="zh-TW" b="1" dirty="0"/>
                <a:t>3</a:t>
              </a:r>
              <a:r>
                <a:rPr lang="zh-TW" altLang="en-US" b="1" dirty="0"/>
                <a:t>月行政區人口統計</a:t>
              </a:r>
              <a:r>
                <a:rPr lang="en-US" altLang="zh-TW" b="1" dirty="0"/>
                <a:t>_</a:t>
              </a:r>
              <a:r>
                <a:rPr lang="zh-TW" altLang="en-US" b="1" dirty="0"/>
                <a:t>鄉鎮市區（下載</a:t>
              </a:r>
              <a:r>
                <a:rPr lang="en-US" altLang="zh-TW" b="1" dirty="0" err="1"/>
                <a:t>shp</a:t>
              </a:r>
              <a:r>
                <a:rPr lang="zh-TW" altLang="en-US" b="1" dirty="0"/>
                <a:t>） 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3C375A96-45A2-4267-B76A-6EDB35901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357" y="640759"/>
            <a:ext cx="4812346" cy="58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62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0A999CD-7091-4CEE-9404-3FC52A04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2" y="828937"/>
            <a:ext cx="3768328" cy="100991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2F08BAC-66F2-431C-B165-D01BBE586CE5}"/>
              </a:ext>
            </a:extLst>
          </p:cNvPr>
          <p:cNvSpPr txBox="1"/>
          <p:nvPr/>
        </p:nvSpPr>
        <p:spPr>
          <a:xfrm>
            <a:off x="0" y="92752"/>
            <a:ext cx="3518912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自我增能（可能遇到的問題）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6F3AD2-F5CF-414F-8873-6D92818C01CA}"/>
              </a:ext>
            </a:extLst>
          </p:cNvPr>
          <p:cNvSpPr/>
          <p:nvPr/>
        </p:nvSpPr>
        <p:spPr>
          <a:xfrm>
            <a:off x="775502" y="1990258"/>
            <a:ext cx="2262158" cy="852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缺少地圖投影</a:t>
            </a:r>
            <a:endParaRPr lang="en-US" altLang="zh-TW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→第一步：設定投影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C3D21-855F-4595-B2E9-426255D7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02" y="2978025"/>
            <a:ext cx="3657293" cy="1904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D9D69B2-6155-4530-A409-B03228699C2C}"/>
              </a:ext>
            </a:extLst>
          </p:cNvPr>
          <p:cNvSpPr/>
          <p:nvPr/>
        </p:nvSpPr>
        <p:spPr>
          <a:xfrm>
            <a:off x="2528173" y="3506875"/>
            <a:ext cx="323273" cy="283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DD4606-5A20-4385-A362-FBDB73E73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655" y="594917"/>
            <a:ext cx="5782482" cy="56681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89DC070-1267-4734-8D03-B279EBA4139C}"/>
              </a:ext>
            </a:extLst>
          </p:cNvPr>
          <p:cNvSpPr/>
          <p:nvPr/>
        </p:nvSpPr>
        <p:spPr>
          <a:xfrm>
            <a:off x="5136487" y="2978025"/>
            <a:ext cx="2949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選擇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TWD97/TM2 zone 121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1894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7A344C-190A-4CC3-95EC-AEBCB5D0E039}"/>
              </a:ext>
            </a:extLst>
          </p:cNvPr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4529FFC-05D2-42FE-A733-69589312A31D}"/>
              </a:ext>
            </a:extLst>
          </p:cNvPr>
          <p:cNvSpPr/>
          <p:nvPr/>
        </p:nvSpPr>
        <p:spPr>
          <a:xfrm>
            <a:off x="1721244" y="688279"/>
            <a:ext cx="8749511" cy="628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自我練習：用網路上的資料畫出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Lab 1 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任意縣市的資料</a:t>
            </a:r>
            <a:endParaRPr lang="en-US" altLang="zh-TW" sz="2800" b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C8361F-2D53-4F0D-A026-037ECCE3F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06" y="1467544"/>
            <a:ext cx="5431631" cy="47021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E0D405-D076-4A3A-B0FA-7E2F7948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18" y="1816239"/>
            <a:ext cx="4321471" cy="4353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009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03E92B7-E6E4-436D-889D-4545D36A0C44}"/>
              </a:ext>
            </a:extLst>
          </p:cNvPr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rgbClr val="6B4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Raster and Vector Data in Recipes for GIS Success on Vimeo">
            <a:extLst>
              <a:ext uri="{FF2B5EF4-FFF2-40B4-BE49-F238E27FC236}">
                <a16:creationId xmlns:a16="http://schemas.microsoft.com/office/drawing/2014/main" id="{64487267-B1AA-48FD-93B0-47965B91A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6" t="16813" r="50000" b="19597"/>
          <a:stretch/>
        </p:blipFill>
        <p:spPr bwMode="auto">
          <a:xfrm>
            <a:off x="6681418" y="2408966"/>
            <a:ext cx="3114990" cy="306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aster and Vector Data in Recipes for GIS Success on Vimeo">
            <a:extLst>
              <a:ext uri="{FF2B5EF4-FFF2-40B4-BE49-F238E27FC236}">
                <a16:creationId xmlns:a16="http://schemas.microsoft.com/office/drawing/2014/main" id="{0D2728B7-0566-41D9-8C5D-57D9B8C20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1" t="16813" r="13435" b="19597"/>
          <a:stretch/>
        </p:blipFill>
        <p:spPr bwMode="auto">
          <a:xfrm>
            <a:off x="2419036" y="2408964"/>
            <a:ext cx="3114990" cy="30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91C7A04-6B98-4F1C-BC6B-8D0F0D038CCC}"/>
              </a:ext>
            </a:extLst>
          </p:cNvPr>
          <p:cNvSpPr/>
          <p:nvPr/>
        </p:nvSpPr>
        <p:spPr>
          <a:xfrm>
            <a:off x="3350816" y="138580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A67540"/>
                </a:solidFill>
                <a:latin typeface="+mj-ea"/>
                <a:ea typeface="+mj-ea"/>
              </a:rPr>
              <a:t>向量資料</a:t>
            </a:r>
            <a:endParaRPr lang="en-US" altLang="zh-TW" sz="2400" dirty="0">
              <a:solidFill>
                <a:srgbClr val="A67540"/>
              </a:solidFill>
              <a:latin typeface="+mj-ea"/>
              <a:ea typeface="+mj-ea"/>
            </a:endParaRPr>
          </a:p>
          <a:p>
            <a:pPr algn="ctr"/>
            <a:r>
              <a:rPr lang="en-US" altLang="zh-TW" sz="2400" dirty="0">
                <a:solidFill>
                  <a:srgbClr val="A67540"/>
                </a:solidFill>
                <a:latin typeface="+mj-ea"/>
                <a:ea typeface="+mj-ea"/>
              </a:rPr>
              <a:t>vector</a:t>
            </a:r>
            <a:endParaRPr lang="zh-TW" altLang="en-US" sz="2400" dirty="0">
              <a:solidFill>
                <a:srgbClr val="A67540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1CCBF7-E865-4DDB-9FB7-A35ED259510A}"/>
              </a:ext>
            </a:extLst>
          </p:cNvPr>
          <p:cNvSpPr/>
          <p:nvPr/>
        </p:nvSpPr>
        <p:spPr>
          <a:xfrm>
            <a:off x="7368263" y="1391968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A67540"/>
                </a:solidFill>
                <a:latin typeface="+mj-ea"/>
                <a:ea typeface="+mj-ea"/>
              </a:rPr>
              <a:t>網格資料</a:t>
            </a:r>
            <a:endParaRPr lang="en-US" altLang="zh-TW" sz="2400" dirty="0">
              <a:solidFill>
                <a:srgbClr val="A67540"/>
              </a:solidFill>
              <a:latin typeface="+mj-ea"/>
              <a:ea typeface="+mj-ea"/>
            </a:endParaRPr>
          </a:p>
          <a:p>
            <a:pPr algn="ctr"/>
            <a:r>
              <a:rPr lang="en-US" altLang="zh-TW" sz="2400" dirty="0">
                <a:solidFill>
                  <a:srgbClr val="A67540"/>
                </a:solidFill>
                <a:latin typeface="+mj-ea"/>
                <a:ea typeface="+mj-ea"/>
              </a:rPr>
              <a:t>raster</a:t>
            </a:r>
            <a:endParaRPr lang="zh-TW" altLang="en-US" sz="2400" dirty="0">
              <a:solidFill>
                <a:srgbClr val="A67540"/>
              </a:solidFill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54B375-0F51-4F78-A35B-94D607101053}"/>
              </a:ext>
            </a:extLst>
          </p:cNvPr>
          <p:cNvSpPr/>
          <p:nvPr/>
        </p:nvSpPr>
        <p:spPr>
          <a:xfrm>
            <a:off x="436319" y="2408964"/>
            <a:ext cx="1692000" cy="3139321"/>
          </a:xfrm>
          <a:prstGeom prst="rect">
            <a:avLst/>
          </a:prstGeom>
          <a:solidFill>
            <a:srgbClr val="E9D5C5"/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solidFill>
                  <a:srgbClr val="87452D"/>
                </a:solidFill>
                <a:latin typeface="+mj-ea"/>
                <a:ea typeface="+mj-ea"/>
              </a:rPr>
              <a:t>向量資料格式</a:t>
            </a:r>
            <a:endParaRPr lang="en-US" altLang="zh-TW" dirty="0">
              <a:solidFill>
                <a:srgbClr val="87452D"/>
              </a:solidFill>
              <a:latin typeface="+mj-ea"/>
              <a:ea typeface="+mj-ea"/>
            </a:endParaRPr>
          </a:p>
          <a:p>
            <a:pPr marL="342900" indent="-342900">
              <a:buFont typeface="Topedia Sans TW Beta" pitchFamily="2" charset="-120"/>
              <a:buChar char="‐"/>
            </a:pPr>
            <a:r>
              <a:rPr lang="en-US" altLang="zh-TW" dirty="0">
                <a:solidFill>
                  <a:srgbClr val="A67540"/>
                </a:solidFill>
                <a:ea typeface="+mj-ea"/>
              </a:rPr>
              <a:t>shapefile</a:t>
            </a:r>
          </a:p>
          <a:p>
            <a:pPr marL="622300" lvl="1" indent="-260350">
              <a:buFont typeface="Topedia Sans TW Beta" pitchFamily="2" charset="-120"/>
              <a:buChar char="‐"/>
            </a:pPr>
            <a:r>
              <a:rPr lang="en-US" altLang="zh-TW" b="1" dirty="0">
                <a:solidFill>
                  <a:srgbClr val="87452D"/>
                </a:solidFill>
                <a:ea typeface="+mj-ea"/>
              </a:rPr>
              <a:t>.</a:t>
            </a:r>
            <a:r>
              <a:rPr lang="en-US" altLang="zh-TW" b="1" dirty="0" err="1">
                <a:solidFill>
                  <a:srgbClr val="87452D"/>
                </a:solidFill>
                <a:ea typeface="+mj-ea"/>
              </a:rPr>
              <a:t>shp</a:t>
            </a:r>
            <a:endParaRPr lang="en-US" altLang="zh-TW" b="1" dirty="0">
              <a:solidFill>
                <a:srgbClr val="87452D"/>
              </a:solidFill>
              <a:ea typeface="+mj-ea"/>
            </a:endParaRPr>
          </a:p>
          <a:p>
            <a:pPr marL="622300" lvl="1" indent="-260350">
              <a:buFont typeface="Topedia Sans TW Beta" pitchFamily="2" charset="-120"/>
              <a:buChar char="‐"/>
            </a:pPr>
            <a:r>
              <a:rPr lang="en-US" altLang="zh-TW" b="1" dirty="0">
                <a:solidFill>
                  <a:srgbClr val="87452D"/>
                </a:solidFill>
                <a:ea typeface="+mj-ea"/>
              </a:rPr>
              <a:t>.</a:t>
            </a:r>
            <a:r>
              <a:rPr lang="en-US" altLang="zh-TW" b="1" dirty="0" err="1">
                <a:solidFill>
                  <a:srgbClr val="87452D"/>
                </a:solidFill>
                <a:ea typeface="+mj-ea"/>
              </a:rPr>
              <a:t>shx</a:t>
            </a:r>
            <a:endParaRPr lang="en-US" altLang="zh-TW" b="1" dirty="0">
              <a:solidFill>
                <a:srgbClr val="87452D"/>
              </a:solidFill>
              <a:ea typeface="+mj-ea"/>
            </a:endParaRPr>
          </a:p>
          <a:p>
            <a:pPr marL="622300" lvl="1" indent="-260350">
              <a:buFont typeface="Topedia Sans TW Beta" pitchFamily="2" charset="-120"/>
              <a:buChar char="‐"/>
            </a:pPr>
            <a:r>
              <a:rPr lang="en-US" altLang="zh-TW" b="1" dirty="0">
                <a:solidFill>
                  <a:srgbClr val="87452D"/>
                </a:solidFill>
                <a:ea typeface="+mj-ea"/>
              </a:rPr>
              <a:t>.</a:t>
            </a:r>
            <a:r>
              <a:rPr lang="en-US" altLang="zh-TW" b="1" dirty="0" err="1">
                <a:solidFill>
                  <a:srgbClr val="87452D"/>
                </a:solidFill>
                <a:ea typeface="+mj-ea"/>
              </a:rPr>
              <a:t>dbf</a:t>
            </a:r>
            <a:endParaRPr lang="en-US" altLang="zh-TW" b="1" dirty="0">
              <a:solidFill>
                <a:srgbClr val="87452D"/>
              </a:solidFill>
              <a:ea typeface="+mj-ea"/>
            </a:endParaRPr>
          </a:p>
          <a:p>
            <a:pPr marL="622300" lvl="1" indent="-260350">
              <a:buFont typeface="Topedia Sans TW Beta" pitchFamily="2" charset="-120"/>
              <a:buChar char="‐"/>
            </a:pPr>
            <a:r>
              <a:rPr lang="en-US" altLang="zh-TW" dirty="0">
                <a:solidFill>
                  <a:srgbClr val="87452D"/>
                </a:solidFill>
                <a:ea typeface="+mj-ea"/>
              </a:rPr>
              <a:t>.</a:t>
            </a:r>
            <a:r>
              <a:rPr lang="en-US" altLang="zh-TW" dirty="0" err="1">
                <a:solidFill>
                  <a:srgbClr val="A67540"/>
                </a:solidFill>
                <a:ea typeface="+mj-ea"/>
              </a:rPr>
              <a:t>prj</a:t>
            </a:r>
            <a:endParaRPr lang="en-US" altLang="zh-TW" dirty="0">
              <a:solidFill>
                <a:srgbClr val="A67540"/>
              </a:solidFill>
              <a:ea typeface="+mj-ea"/>
            </a:endParaRPr>
          </a:p>
          <a:p>
            <a:pPr marL="622300" lvl="1" indent="-260350">
              <a:buFont typeface="Topedia Sans TW Beta" pitchFamily="2" charset="-120"/>
              <a:buChar char="‐"/>
            </a:pPr>
            <a:r>
              <a:rPr lang="en-US" altLang="zh-TW" dirty="0">
                <a:solidFill>
                  <a:srgbClr val="A67540"/>
                </a:solidFill>
                <a:ea typeface="+mj-ea"/>
              </a:rPr>
              <a:t>.</a:t>
            </a:r>
            <a:r>
              <a:rPr lang="en-US" altLang="zh-TW" dirty="0" err="1">
                <a:solidFill>
                  <a:srgbClr val="A67540"/>
                </a:solidFill>
                <a:ea typeface="+mj-ea"/>
              </a:rPr>
              <a:t>cpg</a:t>
            </a:r>
            <a:endParaRPr lang="en-US" altLang="zh-TW" dirty="0">
              <a:solidFill>
                <a:srgbClr val="A67540"/>
              </a:solidFill>
              <a:ea typeface="+mj-ea"/>
            </a:endParaRPr>
          </a:p>
          <a:p>
            <a:pPr marL="342900" indent="-342900">
              <a:buFont typeface="Topedia Sans TW Beta" pitchFamily="2" charset="-120"/>
              <a:buChar char="‐"/>
            </a:pPr>
            <a:r>
              <a:rPr lang="en-US" altLang="zh-TW" b="1" dirty="0">
                <a:solidFill>
                  <a:srgbClr val="A67540"/>
                </a:solidFill>
                <a:ea typeface="+mj-ea"/>
              </a:rPr>
              <a:t>.</a:t>
            </a:r>
            <a:r>
              <a:rPr lang="en-US" altLang="zh-TW" b="1" dirty="0" err="1">
                <a:solidFill>
                  <a:srgbClr val="A67540"/>
                </a:solidFill>
                <a:ea typeface="+mj-ea"/>
              </a:rPr>
              <a:t>geojson</a:t>
            </a:r>
            <a:endParaRPr lang="en-US" altLang="zh-TW" b="1" dirty="0">
              <a:solidFill>
                <a:srgbClr val="A67540"/>
              </a:solidFill>
              <a:ea typeface="+mj-ea"/>
            </a:endParaRPr>
          </a:p>
          <a:p>
            <a:pPr marL="342900" indent="-342900">
              <a:buFont typeface="Topedia Sans TW Beta" pitchFamily="2" charset="-120"/>
              <a:buChar char="‐"/>
            </a:pPr>
            <a:r>
              <a:rPr lang="en-US" altLang="zh-TW" dirty="0">
                <a:solidFill>
                  <a:srgbClr val="A67540"/>
                </a:solidFill>
              </a:rPr>
              <a:t>.</a:t>
            </a:r>
            <a:r>
              <a:rPr lang="en-US" altLang="zh-TW" dirty="0" err="1">
                <a:solidFill>
                  <a:srgbClr val="A67540"/>
                </a:solidFill>
              </a:rPr>
              <a:t>kml</a:t>
            </a:r>
            <a:endParaRPr lang="en-US" altLang="zh-TW" dirty="0">
              <a:solidFill>
                <a:srgbClr val="A67540"/>
              </a:solidFill>
            </a:endParaRPr>
          </a:p>
          <a:p>
            <a:pPr marL="342900" indent="-342900">
              <a:buFont typeface="Topedia Sans TW Beta" pitchFamily="2" charset="-120"/>
              <a:buChar char="‐"/>
            </a:pPr>
            <a:r>
              <a:rPr lang="en-US" altLang="zh-TW" dirty="0">
                <a:solidFill>
                  <a:srgbClr val="A67540"/>
                </a:solidFill>
              </a:rPr>
              <a:t>.</a:t>
            </a:r>
            <a:r>
              <a:rPr lang="en-US" altLang="zh-TW" dirty="0" err="1">
                <a:solidFill>
                  <a:srgbClr val="A67540"/>
                </a:solidFill>
              </a:rPr>
              <a:t>gpx</a:t>
            </a:r>
            <a:endParaRPr lang="en-US" altLang="zh-TW" dirty="0">
              <a:solidFill>
                <a:srgbClr val="A67540"/>
              </a:solidFill>
            </a:endParaRPr>
          </a:p>
          <a:p>
            <a:pPr marL="342900" indent="-342900">
              <a:buFont typeface="Topedia Sans TW Beta" pitchFamily="2" charset="-120"/>
              <a:buChar char="‐"/>
            </a:pPr>
            <a:r>
              <a:rPr lang="en-US" altLang="zh-TW" dirty="0">
                <a:solidFill>
                  <a:srgbClr val="A67540"/>
                </a:solidFill>
                <a:ea typeface="+mj-ea"/>
              </a:rPr>
              <a:t>……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93B510-4631-4F65-A614-1B857A4703E5}"/>
              </a:ext>
            </a:extLst>
          </p:cNvPr>
          <p:cNvSpPr/>
          <p:nvPr/>
        </p:nvSpPr>
        <p:spPr>
          <a:xfrm>
            <a:off x="10078981" y="2408964"/>
            <a:ext cx="1656000" cy="1477328"/>
          </a:xfrm>
          <a:prstGeom prst="rect">
            <a:avLst/>
          </a:prstGeom>
          <a:solidFill>
            <a:srgbClr val="E9D5C5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87452D"/>
                </a:solidFill>
                <a:latin typeface="+mj-ea"/>
                <a:ea typeface="+mj-ea"/>
              </a:rPr>
              <a:t>網格資料格式</a:t>
            </a:r>
            <a:endParaRPr lang="en-US" altLang="zh-TW" dirty="0">
              <a:solidFill>
                <a:srgbClr val="87452D"/>
              </a:solidFill>
              <a:latin typeface="+mj-ea"/>
              <a:ea typeface="+mj-ea"/>
            </a:endParaRPr>
          </a:p>
          <a:p>
            <a:pPr marL="342900" indent="-342900">
              <a:buFont typeface="Topedia Sans TW Beta" pitchFamily="2" charset="-120"/>
              <a:buChar char="‐"/>
            </a:pPr>
            <a:r>
              <a:rPr lang="en-US" altLang="zh-TW" dirty="0">
                <a:solidFill>
                  <a:srgbClr val="A67540"/>
                </a:solidFill>
                <a:ea typeface="+mj-ea"/>
              </a:rPr>
              <a:t>.tiff</a:t>
            </a:r>
          </a:p>
          <a:p>
            <a:pPr marL="342900" indent="-342900">
              <a:buFont typeface="Topedia Sans TW Beta" pitchFamily="2" charset="-120"/>
              <a:buChar char="‐"/>
            </a:pPr>
            <a:r>
              <a:rPr lang="en-US" altLang="zh-TW" dirty="0">
                <a:solidFill>
                  <a:srgbClr val="A67540"/>
                </a:solidFill>
                <a:ea typeface="+mj-ea"/>
              </a:rPr>
              <a:t>.jpg</a:t>
            </a:r>
          </a:p>
          <a:p>
            <a:pPr marL="342900" indent="-342900">
              <a:buFont typeface="Topedia Sans TW Beta" pitchFamily="2" charset="-120"/>
              <a:buChar char="‐"/>
            </a:pPr>
            <a:r>
              <a:rPr lang="en-US" altLang="zh-TW" dirty="0">
                <a:solidFill>
                  <a:srgbClr val="A67540"/>
                </a:solidFill>
                <a:ea typeface="+mj-ea"/>
              </a:rPr>
              <a:t>.</a:t>
            </a:r>
            <a:r>
              <a:rPr lang="en-US" altLang="zh-TW" dirty="0" err="1">
                <a:solidFill>
                  <a:srgbClr val="A67540"/>
                </a:solidFill>
                <a:ea typeface="+mj-ea"/>
              </a:rPr>
              <a:t>png</a:t>
            </a:r>
            <a:endParaRPr lang="en-US" altLang="zh-TW" dirty="0">
              <a:solidFill>
                <a:srgbClr val="A67540"/>
              </a:solidFill>
              <a:ea typeface="+mj-ea"/>
            </a:endParaRPr>
          </a:p>
          <a:p>
            <a:pPr marL="342900" indent="-342900">
              <a:buFont typeface="Topedia Sans TW Beta" pitchFamily="2" charset="-120"/>
              <a:buChar char="‐"/>
            </a:pPr>
            <a:r>
              <a:rPr lang="en-US" altLang="zh-TW" dirty="0">
                <a:solidFill>
                  <a:srgbClr val="A67540"/>
                </a:solidFill>
                <a:ea typeface="+mj-ea"/>
              </a:rPr>
              <a:t>……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C93611-748B-4576-9792-3573A9FD86EC}"/>
              </a:ext>
            </a:extLst>
          </p:cNvPr>
          <p:cNvSpPr/>
          <p:nvPr/>
        </p:nvSpPr>
        <p:spPr>
          <a:xfrm>
            <a:off x="4058702" y="338222"/>
            <a:ext cx="4017446" cy="628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6B4834"/>
                </a:solidFill>
                <a:latin typeface="+mj-ea"/>
              </a:rPr>
              <a:t>實作之前：</a:t>
            </a:r>
            <a:r>
              <a:rPr lang="en-US" altLang="zh-TW" sz="2800" b="1" dirty="0">
                <a:solidFill>
                  <a:srgbClr val="6B4834"/>
                </a:solidFill>
                <a:latin typeface="+mj-ea"/>
              </a:rPr>
              <a:t>GIS</a:t>
            </a:r>
            <a:r>
              <a:rPr lang="zh-TW" altLang="en-US" sz="2800" b="1" dirty="0">
                <a:solidFill>
                  <a:srgbClr val="6B4834"/>
                </a:solidFill>
                <a:latin typeface="+mj-ea"/>
              </a:rPr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2373119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92752"/>
            <a:ext cx="1723549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初步畫面呈現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4733"/>
          <a:stretch/>
        </p:blipFill>
        <p:spPr>
          <a:xfrm>
            <a:off x="331303" y="617635"/>
            <a:ext cx="11200000" cy="6001826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8074007" y="2825182"/>
            <a:ext cx="449976" cy="4499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7212233" y="4317724"/>
            <a:ext cx="449976" cy="4499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523983" y="28501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+mj-ea"/>
                <a:ea typeface="+mj-ea"/>
              </a:rPr>
              <a:t>調整背景顏色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662209" y="433954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+mj-ea"/>
                <a:ea typeface="+mj-ea"/>
              </a:rPr>
              <a:t>調整圖層顏色</a:t>
            </a:r>
          </a:p>
        </p:txBody>
      </p:sp>
    </p:spTree>
    <p:extLst>
      <p:ext uri="{BB962C8B-B14F-4D97-AF65-F5344CB8AC3E}">
        <p14:creationId xmlns:p14="http://schemas.microsoft.com/office/powerpoint/2010/main" val="3799679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4789"/>
          <a:stretch/>
        </p:blipFill>
        <p:spPr>
          <a:xfrm>
            <a:off x="331303" y="616788"/>
            <a:ext cx="11200000" cy="599826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0" y="92752"/>
            <a:ext cx="3518912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初步畫面呈現：調整背景顏色</a:t>
            </a:r>
          </a:p>
        </p:txBody>
      </p:sp>
      <p:sp>
        <p:nvSpPr>
          <p:cNvPr id="11" name="矩形 10"/>
          <p:cNvSpPr/>
          <p:nvPr/>
        </p:nvSpPr>
        <p:spPr>
          <a:xfrm>
            <a:off x="331303" y="755936"/>
            <a:ext cx="398271" cy="207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41242" y="2518476"/>
            <a:ext cx="2213114" cy="224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86" y="963462"/>
            <a:ext cx="5469363" cy="53524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588486" y="1388727"/>
            <a:ext cx="953697" cy="251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931303" y="1968509"/>
            <a:ext cx="1304384" cy="247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56605" y="62056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2281702" y="221642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3248161" y="1369205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7305261" y="183313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972138" y="6113495"/>
            <a:ext cx="545697" cy="222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908424" y="6103556"/>
            <a:ext cx="545697" cy="222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517835" y="578078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6583495" y="6224652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295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4733"/>
          <a:stretch/>
        </p:blipFill>
        <p:spPr>
          <a:xfrm>
            <a:off x="331303" y="617635"/>
            <a:ext cx="11200000" cy="600182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0" y="92752"/>
            <a:ext cx="3518912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初步畫面呈現：調整圖層顏色</a:t>
            </a:r>
          </a:p>
        </p:txBody>
      </p:sp>
      <p:sp>
        <p:nvSpPr>
          <p:cNvPr id="11" name="矩形 10"/>
          <p:cNvSpPr/>
          <p:nvPr/>
        </p:nvSpPr>
        <p:spPr>
          <a:xfrm>
            <a:off x="241851" y="4681892"/>
            <a:ext cx="1010479" cy="218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351246" y="4623172"/>
            <a:ext cx="1700067" cy="266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195927" y="502476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66678" y="496008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右鍵</a:t>
            </a:r>
          </a:p>
        </p:txBody>
      </p:sp>
      <p:sp>
        <p:nvSpPr>
          <p:cNvPr id="15" name="橢圓 14"/>
          <p:cNvSpPr/>
          <p:nvPr/>
        </p:nvSpPr>
        <p:spPr>
          <a:xfrm>
            <a:off x="1351246" y="429003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498" y="1972915"/>
            <a:ext cx="3955235" cy="396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29" y="1972915"/>
            <a:ext cx="3945669" cy="3960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186042" y="2608127"/>
            <a:ext cx="1055829" cy="246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334200" y="2609326"/>
            <a:ext cx="1055829" cy="246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377247" y="2361506"/>
            <a:ext cx="1055829" cy="246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8525405" y="2362705"/>
            <a:ext cx="1055829" cy="246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140765" y="225409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7296109" y="2276188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8500401" y="196509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4377247" y="196509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706061" y="1493182"/>
            <a:ext cx="954107" cy="400110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面圖層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8887909" y="1490757"/>
            <a:ext cx="954107" cy="400110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點圖層</a:t>
            </a:r>
          </a:p>
        </p:txBody>
      </p:sp>
    </p:spTree>
    <p:extLst>
      <p:ext uri="{BB962C8B-B14F-4D97-AF65-F5344CB8AC3E}">
        <p14:creationId xmlns:p14="http://schemas.microsoft.com/office/powerpoint/2010/main" val="2902179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2"/>
          <a:srcRect b="4715"/>
          <a:stretch/>
        </p:blipFill>
        <p:spPr>
          <a:xfrm>
            <a:off x="333976" y="661978"/>
            <a:ext cx="11200000" cy="600298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0" y="92752"/>
            <a:ext cx="1980029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選取／篩選圖徵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332643" y="92752"/>
            <a:ext cx="351891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直接點選：以選取高雄市為例</a:t>
            </a:r>
          </a:p>
        </p:txBody>
      </p:sp>
      <p:sp>
        <p:nvSpPr>
          <p:cNvPr id="5" name="矩形 4"/>
          <p:cNvSpPr/>
          <p:nvPr/>
        </p:nvSpPr>
        <p:spPr>
          <a:xfrm>
            <a:off x="380996" y="4701770"/>
            <a:ext cx="1128039" cy="265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509036" y="504163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5693" y="909675"/>
            <a:ext cx="450585" cy="292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145609" y="1330327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4399280" y="4966857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732527" y="5102232"/>
            <a:ext cx="7255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732527" y="51316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點選</a:t>
            </a:r>
          </a:p>
        </p:txBody>
      </p:sp>
      <p:sp>
        <p:nvSpPr>
          <p:cNvPr id="32" name="矩形 31"/>
          <p:cNvSpPr/>
          <p:nvPr/>
        </p:nvSpPr>
        <p:spPr>
          <a:xfrm>
            <a:off x="5626263" y="909675"/>
            <a:ext cx="307714" cy="29263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626263" y="1300919"/>
            <a:ext cx="971207" cy="329565"/>
          </a:xfrm>
          <a:prstGeom prst="roundRect">
            <a:avLst>
              <a:gd name="adj" fmla="val 43791"/>
            </a:avLst>
          </a:prstGeom>
          <a:solidFill>
            <a:srgbClr val="0070C0"/>
          </a:solidFill>
          <a:ln>
            <a:noFill/>
          </a:ln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取消選取</a:t>
            </a:r>
          </a:p>
        </p:txBody>
      </p:sp>
    </p:spTree>
    <p:extLst>
      <p:ext uri="{BB962C8B-B14F-4D97-AF65-F5344CB8AC3E}">
        <p14:creationId xmlns:p14="http://schemas.microsoft.com/office/powerpoint/2010/main" val="1198397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/>
          <a:srcRect b="4403"/>
          <a:stretch/>
        </p:blipFill>
        <p:spPr>
          <a:xfrm>
            <a:off x="331305" y="631135"/>
            <a:ext cx="11200000" cy="602258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0" y="92752"/>
            <a:ext cx="1980029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選取／篩選圖徵</a:t>
            </a:r>
          </a:p>
        </p:txBody>
      </p:sp>
      <p:sp>
        <p:nvSpPr>
          <p:cNvPr id="5" name="矩形 4"/>
          <p:cNvSpPr/>
          <p:nvPr/>
        </p:nvSpPr>
        <p:spPr>
          <a:xfrm>
            <a:off x="380997" y="4701770"/>
            <a:ext cx="834960" cy="257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63101" y="503768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296317" y="92752"/>
            <a:ext cx="146706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另存新圖層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33530" y="49883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右鍵</a:t>
            </a:r>
          </a:p>
        </p:txBody>
      </p:sp>
      <p:sp>
        <p:nvSpPr>
          <p:cNvPr id="20" name="矩形 19"/>
          <p:cNvSpPr/>
          <p:nvPr/>
        </p:nvSpPr>
        <p:spPr>
          <a:xfrm>
            <a:off x="1915163" y="4299693"/>
            <a:ext cx="417480" cy="272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499021" y="4299693"/>
            <a:ext cx="1734460" cy="402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779787" y="3959805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3499020" y="395980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3"/>
          <a:srcRect l="29258" t="17852" r="40416" b="20074"/>
          <a:stretch/>
        </p:blipFill>
        <p:spPr>
          <a:xfrm>
            <a:off x="5317331" y="1519798"/>
            <a:ext cx="3840361" cy="4421801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299762" y="1878315"/>
            <a:ext cx="2746495" cy="213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540306" y="1524168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317331" y="3058160"/>
            <a:ext cx="1148081" cy="213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>
            <a:off x="4945186" y="3029464"/>
            <a:ext cx="270751" cy="27075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!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71732" y="2092173"/>
            <a:ext cx="279517" cy="234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9133695" y="1994119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6811057" y="149970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選取儲存的格式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789" y="2441411"/>
            <a:ext cx="4656643" cy="30555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橢圓 31"/>
          <p:cNvSpPr/>
          <p:nvPr/>
        </p:nvSpPr>
        <p:spPr>
          <a:xfrm>
            <a:off x="8611550" y="429969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8859796" y="425040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命名</a:t>
            </a:r>
            <a:endParaRPr lang="en-US" altLang="zh-TW" dirty="0"/>
          </a:p>
        </p:txBody>
      </p:sp>
      <p:sp>
        <p:nvSpPr>
          <p:cNvPr id="34" name="橢圓 33"/>
          <p:cNvSpPr/>
          <p:nvPr/>
        </p:nvSpPr>
        <p:spPr>
          <a:xfrm>
            <a:off x="10705252" y="553811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7575927" y="592099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0437220" y="5215132"/>
            <a:ext cx="772610" cy="244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7389789" y="5635224"/>
            <a:ext cx="585811" cy="244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4132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4407"/>
          <a:stretch/>
        </p:blipFill>
        <p:spPr>
          <a:xfrm>
            <a:off x="380996" y="642620"/>
            <a:ext cx="11200000" cy="602234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0" y="92752"/>
            <a:ext cx="121058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屬性表格</a:t>
            </a:r>
          </a:p>
        </p:txBody>
      </p:sp>
      <p:sp>
        <p:nvSpPr>
          <p:cNvPr id="5" name="矩形 4"/>
          <p:cNvSpPr/>
          <p:nvPr/>
        </p:nvSpPr>
        <p:spPr>
          <a:xfrm>
            <a:off x="380997" y="4569122"/>
            <a:ext cx="1128039" cy="265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210588" y="496685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2012640" y="2991718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65668" y="49175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右鍵</a:t>
            </a:r>
          </a:p>
        </p:txBody>
      </p:sp>
      <p:sp>
        <p:nvSpPr>
          <p:cNvPr id="14" name="矩形 13"/>
          <p:cNvSpPr/>
          <p:nvPr/>
        </p:nvSpPr>
        <p:spPr>
          <a:xfrm>
            <a:off x="1155352" y="3337348"/>
            <a:ext cx="1128039" cy="265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-119" t="750" r="102" b="503"/>
          <a:stretch/>
        </p:blipFill>
        <p:spPr>
          <a:xfrm>
            <a:off x="3535680" y="1625601"/>
            <a:ext cx="722392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64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790593"/>
            <a:ext cx="8094773" cy="53663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38" y="1559447"/>
            <a:ext cx="7430600" cy="505968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427" y="2209562"/>
            <a:ext cx="4546524" cy="406431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332643" y="92752"/>
            <a:ext cx="4801314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屬性選取：以選取高雄市二級行政區為例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0" y="92752"/>
            <a:ext cx="1980029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選取／篩選圖徵</a:t>
            </a:r>
          </a:p>
        </p:txBody>
      </p:sp>
      <p:sp>
        <p:nvSpPr>
          <p:cNvPr id="15" name="矩形 14"/>
          <p:cNvSpPr/>
          <p:nvPr/>
        </p:nvSpPr>
        <p:spPr>
          <a:xfrm>
            <a:off x="3826634" y="3264898"/>
            <a:ext cx="2707793" cy="33855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"COUNTYNAME" = '高雄市'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134" y="217177"/>
            <a:ext cx="2765388" cy="344326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2008437" y="1107794"/>
            <a:ext cx="270751" cy="294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2008437" y="74820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897754" y="292129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8924460" y="6273879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9304134" y="6266085"/>
            <a:ext cx="1089546" cy="353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600051" y="4305131"/>
            <a:ext cx="1985149" cy="1648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/>
          <p:nvPr/>
        </p:nvCxnSpPr>
        <p:spPr>
          <a:xfrm rot="10800000">
            <a:off x="4246881" y="3603452"/>
            <a:ext cx="2353171" cy="2086148"/>
          </a:xfrm>
          <a:prstGeom prst="bentConnector3">
            <a:avLst>
              <a:gd name="adj1" fmla="val 100084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807689" y="3987053"/>
            <a:ext cx="2273262" cy="216990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肘形接點 29"/>
          <p:cNvCxnSpPr/>
          <p:nvPr/>
        </p:nvCxnSpPr>
        <p:spPr>
          <a:xfrm rot="10800000">
            <a:off x="5990643" y="3591507"/>
            <a:ext cx="2817047" cy="510424"/>
          </a:xfrm>
          <a:prstGeom prst="bentConnector3">
            <a:avLst>
              <a:gd name="adj1" fmla="val 100132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24945" y="4257040"/>
            <a:ext cx="992815" cy="243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388524" y="1107794"/>
            <a:ext cx="270751" cy="2942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2544219" y="718793"/>
            <a:ext cx="971206" cy="329565"/>
          </a:xfrm>
          <a:prstGeom prst="roundRect">
            <a:avLst>
              <a:gd name="adj" fmla="val 43791"/>
            </a:avLst>
          </a:prstGeom>
          <a:solidFill>
            <a:srgbClr val="0070C0"/>
          </a:solidFill>
          <a:ln>
            <a:noFill/>
          </a:ln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反向選擇</a:t>
            </a:r>
          </a:p>
        </p:txBody>
      </p:sp>
    </p:spTree>
    <p:extLst>
      <p:ext uri="{BB962C8B-B14F-4D97-AF65-F5344CB8AC3E}">
        <p14:creationId xmlns:p14="http://schemas.microsoft.com/office/powerpoint/2010/main" val="4126149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64C709-C806-451A-9C8B-FB782B7D05BC}"/>
              </a:ext>
            </a:extLst>
          </p:cNvPr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20E362-CF18-457B-A090-2717A4B2F44D}"/>
              </a:ext>
            </a:extLst>
          </p:cNvPr>
          <p:cNvSpPr/>
          <p:nvPr/>
        </p:nvSpPr>
        <p:spPr>
          <a:xfrm>
            <a:off x="1254787" y="4913815"/>
            <a:ext cx="3518179" cy="7334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Data: (online)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PoliceAddress1_1100505.csv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26CCEA-F24C-4D67-810B-5682E525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65" y="1171575"/>
            <a:ext cx="6389660" cy="451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EE413D-BB46-41E1-A10A-DFA318FB4D1C}"/>
              </a:ext>
            </a:extLst>
          </p:cNvPr>
          <p:cNvSpPr/>
          <p:nvPr/>
        </p:nvSpPr>
        <p:spPr>
          <a:xfrm>
            <a:off x="1254788" y="688279"/>
            <a:ext cx="3480440" cy="1537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chemeClr val="accent2"/>
                </a:solidFill>
                <a:latin typeface="+mj-ea"/>
              </a:rPr>
              <a:t>Lab 3.</a:t>
            </a:r>
            <a:r>
              <a:rPr lang="zh-TW" altLang="en-US" sz="2800" b="1" dirty="0">
                <a:solidFill>
                  <a:schemeClr val="accent2"/>
                </a:solidFill>
                <a:latin typeface="+mj-ea"/>
              </a:rPr>
              <a:t> 基礎空間運算</a:t>
            </a:r>
            <a:endParaRPr lang="en-US" altLang="zh-TW" sz="2800" b="1" dirty="0">
              <a:solidFill>
                <a:schemeClr val="accent2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zh-TW" b="1" dirty="0">
              <a:solidFill>
                <a:schemeClr val="accent2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chemeClr val="accent2"/>
                </a:solidFill>
                <a:latin typeface="+mj-ea"/>
              </a:rPr>
              <a:t>環域分析</a:t>
            </a:r>
            <a:endParaRPr lang="en-US" altLang="zh-TW" b="1" dirty="0">
              <a:solidFill>
                <a:schemeClr val="accent2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7001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AEE4FEE-A040-4B8B-A5A5-0FD91B4B2C6E}"/>
              </a:ext>
            </a:extLst>
          </p:cNvPr>
          <p:cNvSpPr txBox="1"/>
          <p:nvPr/>
        </p:nvSpPr>
        <p:spPr>
          <a:xfrm>
            <a:off x="0" y="92752"/>
            <a:ext cx="3262432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匯入派出所點位、加入底圖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88E010-1168-40BE-ABAD-18EE4E34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9" y="645248"/>
            <a:ext cx="11298461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326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81FB5AC-0C0E-48A7-AF34-7E2A649895C2}"/>
              </a:ext>
            </a:extLst>
          </p:cNvPr>
          <p:cNvSpPr txBox="1"/>
          <p:nvPr/>
        </p:nvSpPr>
        <p:spPr>
          <a:xfrm>
            <a:off x="0" y="92752"/>
            <a:ext cx="198002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製作派出所環域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CECB3E-A64E-4D70-8231-CF747A50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9" y="645248"/>
            <a:ext cx="11298462" cy="612000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701720E9-5C8B-418F-86DD-7E750AE51801}"/>
              </a:ext>
            </a:extLst>
          </p:cNvPr>
          <p:cNvSpPr/>
          <p:nvPr/>
        </p:nvSpPr>
        <p:spPr>
          <a:xfrm>
            <a:off x="2765169" y="27980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E5A041-DD24-4176-837D-A868ED2DD577}"/>
              </a:ext>
            </a:extLst>
          </p:cNvPr>
          <p:cNvSpPr/>
          <p:nvPr/>
        </p:nvSpPr>
        <p:spPr>
          <a:xfrm>
            <a:off x="2298499" y="678935"/>
            <a:ext cx="2644975" cy="378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2A5A08-71DA-4E9F-B024-017CECA8AD55}"/>
              </a:ext>
            </a:extLst>
          </p:cNvPr>
          <p:cNvSpPr txBox="1"/>
          <p:nvPr/>
        </p:nvSpPr>
        <p:spPr>
          <a:xfrm>
            <a:off x="3035920" y="23050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ea typeface="+mj-ea"/>
              </a:rPr>
              <a:t>輪廓</a:t>
            </a:r>
            <a:r>
              <a:rPr lang="en-US" altLang="zh-TW" dirty="0">
                <a:solidFill>
                  <a:srgbClr val="FF0000"/>
                </a:solidFill>
                <a:ea typeface="+mj-ea"/>
              </a:rPr>
              <a:t>(</a:t>
            </a:r>
            <a:r>
              <a:rPr lang="zh-TW" altLang="en-US" dirty="0">
                <a:solidFill>
                  <a:srgbClr val="FF0000"/>
                </a:solidFill>
                <a:ea typeface="+mj-ea"/>
              </a:rPr>
              <a:t>環域</a:t>
            </a:r>
            <a:r>
              <a:rPr lang="en-US" altLang="zh-TW" dirty="0">
                <a:solidFill>
                  <a:srgbClr val="FF0000"/>
                </a:solidFill>
                <a:ea typeface="+mj-ea"/>
              </a:rPr>
              <a:t>buffer)</a:t>
            </a:r>
            <a:endParaRPr lang="zh-TW" altLang="en-US" dirty="0">
              <a:solidFill>
                <a:srgbClr val="FF0000"/>
              </a:solidFill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16AD6C-08D9-4EE0-88BF-0D7333CD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447" y="1057274"/>
            <a:ext cx="6343810" cy="504357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431CE64-F638-43B0-849A-E414A59D2B96}"/>
              </a:ext>
            </a:extLst>
          </p:cNvPr>
          <p:cNvSpPr/>
          <p:nvPr/>
        </p:nvSpPr>
        <p:spPr>
          <a:xfrm>
            <a:off x="6433906" y="1257605"/>
            <a:ext cx="270751" cy="264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6E32CC-F135-4C3A-A096-6EEA4F038960}"/>
              </a:ext>
            </a:extLst>
          </p:cNvPr>
          <p:cNvSpPr/>
          <p:nvPr/>
        </p:nvSpPr>
        <p:spPr>
          <a:xfrm>
            <a:off x="5253021" y="1598783"/>
            <a:ext cx="2182759" cy="1496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8FB7EF9-19FD-4ECA-AE38-29149CA9E80D}"/>
              </a:ext>
            </a:extLst>
          </p:cNvPr>
          <p:cNvGrpSpPr/>
          <p:nvPr/>
        </p:nvGrpSpPr>
        <p:grpSpPr>
          <a:xfrm>
            <a:off x="534846" y="4865760"/>
            <a:ext cx="4248170" cy="1712440"/>
            <a:chOff x="934572" y="4796839"/>
            <a:chExt cx="4800513" cy="193509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BA1447-F4F3-46F4-A34D-CB373B2CEC29}"/>
                </a:ext>
              </a:extLst>
            </p:cNvPr>
            <p:cNvSpPr/>
            <p:nvPr/>
          </p:nvSpPr>
          <p:spPr>
            <a:xfrm>
              <a:off x="934572" y="4796839"/>
              <a:ext cx="4800513" cy="1935090"/>
            </a:xfrm>
            <a:prstGeom prst="rect">
              <a:avLst/>
            </a:prstGeom>
            <a:solidFill>
              <a:srgbClr val="FF9933">
                <a:alpha val="20000"/>
              </a:srgbClr>
            </a:solidFill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6E99CD2-836A-4B48-A715-CBE7DAF9313F}"/>
                </a:ext>
              </a:extLst>
            </p:cNvPr>
            <p:cNvGrpSpPr/>
            <p:nvPr/>
          </p:nvGrpSpPr>
          <p:grpSpPr>
            <a:xfrm>
              <a:off x="964305" y="4871196"/>
              <a:ext cx="4770780" cy="1497605"/>
              <a:chOff x="1207007" y="1975104"/>
              <a:chExt cx="7690105" cy="2414016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E1223632-312E-4426-A9CB-B4FD5A2CB6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390" t="25569" r="32747" b="7374"/>
              <a:stretch/>
            </p:blipFill>
            <p:spPr>
              <a:xfrm>
                <a:off x="1207007" y="1975104"/>
                <a:ext cx="2743201" cy="2414016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E922869B-D153-48C2-9CFD-F72B806C1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254" t="27349" r="32883" b="7119"/>
              <a:stretch/>
            </p:blipFill>
            <p:spPr>
              <a:xfrm>
                <a:off x="3538728" y="2002536"/>
                <a:ext cx="2743200" cy="2359152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0FA851EB-D36D-4B44-A24D-BA4BB1477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289" t="27094" r="32420" b="7119"/>
              <a:stretch/>
            </p:blipFill>
            <p:spPr>
              <a:xfrm>
                <a:off x="6126480" y="2002536"/>
                <a:ext cx="2770632" cy="2368296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FF23090-5EFD-4DD0-AD13-939232084EA2}"/>
                </a:ext>
              </a:extLst>
            </p:cNvPr>
            <p:cNvSpPr txBox="1"/>
            <p:nvPr/>
          </p:nvSpPr>
          <p:spPr>
            <a:xfrm>
              <a:off x="1294837" y="6362596"/>
              <a:ext cx="819126" cy="347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latin typeface="+mj-lt"/>
                </a:rPr>
                <a:t>線段</a:t>
              </a:r>
              <a:r>
                <a:rPr lang="en-US" altLang="zh-TW" sz="1400" dirty="0">
                  <a:latin typeface="+mj-lt"/>
                </a:rPr>
                <a:t>=1</a:t>
              </a:r>
              <a:endParaRPr lang="zh-TW" altLang="en-US" sz="1400" dirty="0">
                <a:latin typeface="+mj-lt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BAC7E04-BC3F-4618-8D1E-19118E21A4CF}"/>
                </a:ext>
              </a:extLst>
            </p:cNvPr>
            <p:cNvSpPr txBox="1"/>
            <p:nvPr/>
          </p:nvSpPr>
          <p:spPr>
            <a:xfrm>
              <a:off x="2843165" y="6362596"/>
              <a:ext cx="819126" cy="347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latin typeface="+mj-lt"/>
                </a:rPr>
                <a:t>線段</a:t>
              </a:r>
              <a:r>
                <a:rPr lang="en-US" altLang="zh-TW" sz="1400" dirty="0">
                  <a:latin typeface="+mj-lt"/>
                </a:rPr>
                <a:t>=5</a:t>
              </a:r>
              <a:endParaRPr lang="zh-TW" altLang="en-US" sz="1400" dirty="0">
                <a:latin typeface="+mj-lt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F3BA976-CC42-44D0-AA0B-94EA377A1160}"/>
                </a:ext>
              </a:extLst>
            </p:cNvPr>
            <p:cNvSpPr txBox="1"/>
            <p:nvPr/>
          </p:nvSpPr>
          <p:spPr>
            <a:xfrm>
              <a:off x="4434563" y="6362596"/>
              <a:ext cx="922377" cy="347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latin typeface="+mj-lt"/>
                </a:rPr>
                <a:t>線段</a:t>
              </a:r>
              <a:r>
                <a:rPr lang="en-US" altLang="zh-TW" sz="1400" dirty="0">
                  <a:latin typeface="+mj-lt"/>
                </a:rPr>
                <a:t>=99</a:t>
              </a:r>
              <a:endParaRPr lang="zh-TW" altLang="en-US" sz="1400" dirty="0">
                <a:latin typeface="+mj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BE4417BB-0E41-495A-9411-2A89DD452631}"/>
              </a:ext>
            </a:extLst>
          </p:cNvPr>
          <p:cNvSpPr/>
          <p:nvPr/>
        </p:nvSpPr>
        <p:spPr>
          <a:xfrm>
            <a:off x="10141019" y="4631469"/>
            <a:ext cx="310992" cy="2920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05C5BB4-D84B-43A0-A94F-1980CBB94298}"/>
              </a:ext>
            </a:extLst>
          </p:cNvPr>
          <p:cNvSpPr txBox="1"/>
          <p:nvPr/>
        </p:nvSpPr>
        <p:spPr>
          <a:xfrm>
            <a:off x="10084181" y="4946622"/>
            <a:ext cx="1441420" cy="30777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+mj-ea"/>
                <a:ea typeface="+mj-ea"/>
              </a:rPr>
              <a:t>如果要直接儲存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67CA6A-14DD-4036-AEC9-264D59E7F1AF}"/>
              </a:ext>
            </a:extLst>
          </p:cNvPr>
          <p:cNvSpPr/>
          <p:nvPr/>
        </p:nvSpPr>
        <p:spPr>
          <a:xfrm>
            <a:off x="9288484" y="5800726"/>
            <a:ext cx="748072" cy="234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D78DF245-C1A3-4FBD-8710-39622BFF37B2}"/>
              </a:ext>
            </a:extLst>
          </p:cNvPr>
          <p:cNvSpPr/>
          <p:nvPr/>
        </p:nvSpPr>
        <p:spPr>
          <a:xfrm>
            <a:off x="9193276" y="546576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1C1E648-30A9-457C-BFA3-885E1E6A7D61}"/>
              </a:ext>
            </a:extLst>
          </p:cNvPr>
          <p:cNvSpPr/>
          <p:nvPr/>
        </p:nvSpPr>
        <p:spPr>
          <a:xfrm>
            <a:off x="5296133" y="4266741"/>
            <a:ext cx="739715" cy="25815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30">
            <a:extLst>
              <a:ext uri="{FF2B5EF4-FFF2-40B4-BE49-F238E27FC236}">
                <a16:creationId xmlns:a16="http://schemas.microsoft.com/office/drawing/2014/main" id="{263CE7C4-30EB-4A9A-992E-8C0E2A7EE27A}"/>
              </a:ext>
            </a:extLst>
          </p:cNvPr>
          <p:cNvSpPr/>
          <p:nvPr/>
        </p:nvSpPr>
        <p:spPr>
          <a:xfrm>
            <a:off x="6125055" y="4254149"/>
            <a:ext cx="270751" cy="2707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!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03E92B7-E6E4-436D-889D-4545D36A0C44}"/>
              </a:ext>
            </a:extLst>
          </p:cNvPr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rgbClr val="6B4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CF2D26-F404-4659-9C82-379C6A881882}"/>
              </a:ext>
            </a:extLst>
          </p:cNvPr>
          <p:cNvSpPr/>
          <p:nvPr/>
        </p:nvSpPr>
        <p:spPr>
          <a:xfrm>
            <a:off x="4058702" y="338222"/>
            <a:ext cx="4017446" cy="628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6B4834"/>
                </a:solidFill>
                <a:latin typeface="+mj-ea"/>
              </a:rPr>
              <a:t>實作之前：</a:t>
            </a:r>
            <a:r>
              <a:rPr lang="en-US" altLang="zh-TW" sz="2800" b="1" dirty="0">
                <a:solidFill>
                  <a:srgbClr val="6B4834"/>
                </a:solidFill>
                <a:latin typeface="+mj-ea"/>
              </a:rPr>
              <a:t>GIS</a:t>
            </a:r>
            <a:r>
              <a:rPr lang="zh-TW" altLang="en-US" sz="2800" b="1" dirty="0">
                <a:solidFill>
                  <a:srgbClr val="6B4834"/>
                </a:solidFill>
                <a:latin typeface="+mj-ea"/>
              </a:rPr>
              <a:t>基本概念</a:t>
            </a:r>
          </a:p>
        </p:txBody>
      </p:sp>
      <p:pic>
        <p:nvPicPr>
          <p:cNvPr id="1026" name="Picture 2" descr="GSP 270: Raster Data Models">
            <a:extLst>
              <a:ext uri="{FF2B5EF4-FFF2-40B4-BE49-F238E27FC236}">
                <a16:creationId xmlns:a16="http://schemas.microsoft.com/office/drawing/2014/main" id="{7A4C028C-6837-4B76-9288-43C7CAB0A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6" t="69095" r="444" b="4225"/>
          <a:stretch/>
        </p:blipFill>
        <p:spPr bwMode="auto">
          <a:xfrm>
            <a:off x="8356125" y="4467185"/>
            <a:ext cx="2160000" cy="154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SP 270: Raster Data Models">
            <a:extLst>
              <a:ext uri="{FF2B5EF4-FFF2-40B4-BE49-F238E27FC236}">
                <a16:creationId xmlns:a16="http://schemas.microsoft.com/office/drawing/2014/main" id="{396C6FAA-1078-4653-BA1A-89406659F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7" t="34772" r="434" b="38141"/>
          <a:stretch/>
        </p:blipFill>
        <p:spPr bwMode="auto">
          <a:xfrm>
            <a:off x="5506156" y="4468454"/>
            <a:ext cx="2160000" cy="15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SP 270: Raster Data Models">
            <a:extLst>
              <a:ext uri="{FF2B5EF4-FFF2-40B4-BE49-F238E27FC236}">
                <a16:creationId xmlns:a16="http://schemas.microsoft.com/office/drawing/2014/main" id="{163EC032-8D6B-4091-8FAA-1A45E683B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7" t="450" r="1184" b="72464"/>
          <a:stretch/>
        </p:blipFill>
        <p:spPr bwMode="auto">
          <a:xfrm>
            <a:off x="2656187" y="4468454"/>
            <a:ext cx="2160000" cy="15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SP 270: Raster Data Models">
            <a:extLst>
              <a:ext uri="{FF2B5EF4-FFF2-40B4-BE49-F238E27FC236}">
                <a16:creationId xmlns:a16="http://schemas.microsoft.com/office/drawing/2014/main" id="{52E9813E-A823-496B-B65B-2B45C8F0D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t="68878" r="58875" b="4035"/>
          <a:stretch/>
        </p:blipFill>
        <p:spPr bwMode="auto">
          <a:xfrm>
            <a:off x="8356125" y="2420239"/>
            <a:ext cx="2160000" cy="15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SP 270: Raster Data Models">
            <a:extLst>
              <a:ext uri="{FF2B5EF4-FFF2-40B4-BE49-F238E27FC236}">
                <a16:creationId xmlns:a16="http://schemas.microsoft.com/office/drawing/2014/main" id="{9478F0F1-A822-4996-8183-B9D427789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34401" r="58250" b="38512"/>
          <a:stretch/>
        </p:blipFill>
        <p:spPr bwMode="auto">
          <a:xfrm>
            <a:off x="5506156" y="2398408"/>
            <a:ext cx="2160000" cy="15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SP 270: Raster Data Models">
            <a:extLst>
              <a:ext uri="{FF2B5EF4-FFF2-40B4-BE49-F238E27FC236}">
                <a16:creationId xmlns:a16="http://schemas.microsoft.com/office/drawing/2014/main" id="{D5EE40FF-3422-4D88-8950-30322908E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t="542" r="59084" b="72371"/>
          <a:stretch/>
        </p:blipFill>
        <p:spPr bwMode="auto">
          <a:xfrm>
            <a:off x="2656187" y="2420239"/>
            <a:ext cx="2160000" cy="15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45CE277-E18B-4C39-8C8D-1D37CDC6B37E}"/>
              </a:ext>
            </a:extLst>
          </p:cNvPr>
          <p:cNvSpPr/>
          <p:nvPr/>
        </p:nvSpPr>
        <p:spPr>
          <a:xfrm>
            <a:off x="550446" y="2765440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A67540"/>
                </a:solidFill>
                <a:latin typeface="+mj-ea"/>
                <a:ea typeface="+mj-ea"/>
              </a:rPr>
              <a:t>向量資料</a:t>
            </a:r>
            <a:endParaRPr lang="en-US" altLang="zh-TW" sz="2400" dirty="0">
              <a:solidFill>
                <a:srgbClr val="A67540"/>
              </a:solidFill>
              <a:latin typeface="+mj-ea"/>
              <a:ea typeface="+mj-ea"/>
            </a:endParaRPr>
          </a:p>
          <a:p>
            <a:pPr algn="ctr"/>
            <a:r>
              <a:rPr lang="en-US" altLang="zh-TW" sz="2400" dirty="0">
                <a:solidFill>
                  <a:srgbClr val="A67540"/>
                </a:solidFill>
                <a:latin typeface="+mj-ea"/>
                <a:ea typeface="+mj-ea"/>
              </a:rPr>
              <a:t>vector</a:t>
            </a:r>
            <a:endParaRPr lang="zh-TW" altLang="en-US" sz="2400" dirty="0">
              <a:solidFill>
                <a:srgbClr val="A67540"/>
              </a:solidFill>
              <a:latin typeface="+mj-ea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EE3C6A-992C-4E2E-BBB1-B467A9225102}"/>
              </a:ext>
            </a:extLst>
          </p:cNvPr>
          <p:cNvSpPr/>
          <p:nvPr/>
        </p:nvSpPr>
        <p:spPr>
          <a:xfrm>
            <a:off x="550446" y="4768850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A67540"/>
                </a:solidFill>
                <a:latin typeface="+mj-ea"/>
                <a:ea typeface="+mj-ea"/>
              </a:rPr>
              <a:t>網格資料</a:t>
            </a:r>
            <a:endParaRPr lang="en-US" altLang="zh-TW" sz="2400" dirty="0">
              <a:solidFill>
                <a:srgbClr val="A67540"/>
              </a:solidFill>
              <a:latin typeface="+mj-ea"/>
              <a:ea typeface="+mj-ea"/>
            </a:endParaRPr>
          </a:p>
          <a:p>
            <a:pPr algn="ctr"/>
            <a:r>
              <a:rPr lang="en-US" altLang="zh-TW" sz="2400" dirty="0">
                <a:solidFill>
                  <a:srgbClr val="A67540"/>
                </a:solidFill>
                <a:latin typeface="+mj-ea"/>
                <a:ea typeface="+mj-ea"/>
              </a:rPr>
              <a:t>raster</a:t>
            </a:r>
            <a:endParaRPr lang="zh-TW" altLang="en-US" sz="2400" dirty="0">
              <a:solidFill>
                <a:srgbClr val="A67540"/>
              </a:solidFill>
              <a:latin typeface="+mj-ea"/>
              <a:ea typeface="+mj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2D99BD-1F1D-4223-8988-56E390736B45}"/>
              </a:ext>
            </a:extLst>
          </p:cNvPr>
          <p:cNvSpPr/>
          <p:nvPr/>
        </p:nvSpPr>
        <p:spPr>
          <a:xfrm>
            <a:off x="3261537" y="1440625"/>
            <a:ext cx="949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A67540"/>
                </a:solidFill>
                <a:latin typeface="+mj-ea"/>
                <a:ea typeface="+mj-ea"/>
              </a:rPr>
              <a:t>點</a:t>
            </a:r>
            <a:endParaRPr lang="en-US" altLang="zh-TW" sz="2400" dirty="0">
              <a:solidFill>
                <a:srgbClr val="A67540"/>
              </a:solidFill>
              <a:latin typeface="+mj-ea"/>
              <a:ea typeface="+mj-ea"/>
            </a:endParaRPr>
          </a:p>
          <a:p>
            <a:pPr algn="ctr"/>
            <a:r>
              <a:rPr lang="en-US" altLang="zh-TW" sz="2400" dirty="0">
                <a:solidFill>
                  <a:srgbClr val="A67540"/>
                </a:solidFill>
                <a:latin typeface="+mj-ea"/>
                <a:ea typeface="+mj-ea"/>
              </a:rPr>
              <a:t>point</a:t>
            </a:r>
            <a:endParaRPr lang="zh-TW" altLang="en-US" sz="2400" dirty="0">
              <a:solidFill>
                <a:srgbClr val="A67540"/>
              </a:solidFill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303880-5DCE-421C-AB61-A1ABF2DE8C58}"/>
              </a:ext>
            </a:extLst>
          </p:cNvPr>
          <p:cNvSpPr/>
          <p:nvPr/>
        </p:nvSpPr>
        <p:spPr>
          <a:xfrm>
            <a:off x="6228527" y="1440625"/>
            <a:ext cx="7152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A67540"/>
                </a:solidFill>
                <a:latin typeface="+mj-ea"/>
                <a:ea typeface="+mj-ea"/>
              </a:rPr>
              <a:t>線</a:t>
            </a:r>
            <a:endParaRPr lang="en-US" altLang="zh-TW" sz="2400" dirty="0">
              <a:solidFill>
                <a:srgbClr val="A67540"/>
              </a:solidFill>
              <a:latin typeface="+mj-ea"/>
              <a:ea typeface="+mj-ea"/>
            </a:endParaRPr>
          </a:p>
          <a:p>
            <a:pPr algn="ctr"/>
            <a:r>
              <a:rPr lang="en-US" altLang="zh-TW" sz="2400" dirty="0">
                <a:solidFill>
                  <a:srgbClr val="A67540"/>
                </a:solidFill>
                <a:latin typeface="+mj-ea"/>
                <a:ea typeface="+mj-ea"/>
              </a:rPr>
              <a:t>line</a:t>
            </a:r>
            <a:endParaRPr lang="zh-TW" altLang="en-US" sz="2400" dirty="0">
              <a:solidFill>
                <a:srgbClr val="A67540"/>
              </a:solidFill>
              <a:latin typeface="+mj-ea"/>
              <a:ea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3E6E33-3E60-42BF-AC76-F798DF13C928}"/>
              </a:ext>
            </a:extLst>
          </p:cNvPr>
          <p:cNvSpPr/>
          <p:nvPr/>
        </p:nvSpPr>
        <p:spPr>
          <a:xfrm>
            <a:off x="8757896" y="1440625"/>
            <a:ext cx="13564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A67540"/>
                </a:solidFill>
                <a:latin typeface="+mj-ea"/>
                <a:ea typeface="+mj-ea"/>
              </a:rPr>
              <a:t>面</a:t>
            </a:r>
            <a:endParaRPr lang="en-US" altLang="zh-TW" sz="2400" dirty="0">
              <a:solidFill>
                <a:srgbClr val="A67540"/>
              </a:solidFill>
              <a:latin typeface="+mj-ea"/>
              <a:ea typeface="+mj-ea"/>
            </a:endParaRPr>
          </a:p>
          <a:p>
            <a:pPr algn="ctr"/>
            <a:r>
              <a:rPr lang="en-US" altLang="zh-TW" sz="2400" dirty="0">
                <a:solidFill>
                  <a:srgbClr val="A67540"/>
                </a:solidFill>
                <a:latin typeface="+mj-ea"/>
                <a:ea typeface="+mj-ea"/>
              </a:rPr>
              <a:t>polygon</a:t>
            </a:r>
            <a:endParaRPr lang="zh-TW" altLang="en-US" sz="2400" dirty="0">
              <a:solidFill>
                <a:srgbClr val="A675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6947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4D918C-4D4C-4DF3-9AB2-60C0C7567E52}"/>
              </a:ext>
            </a:extLst>
          </p:cNvPr>
          <p:cNvSpPr txBox="1"/>
          <p:nvPr/>
        </p:nvSpPr>
        <p:spPr>
          <a:xfrm>
            <a:off x="0" y="92752"/>
            <a:ext cx="198002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製作派出所環域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CED75C-6C08-4CD7-8CAF-6C5B952D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14" y="1585912"/>
            <a:ext cx="4781550" cy="389572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E1CF3A2-3479-47CA-B317-95A54F6C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38" y="1585912"/>
            <a:ext cx="4848225" cy="38862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5555C8-C292-41CB-ACAF-3CDEB5411E44}"/>
              </a:ext>
            </a:extLst>
          </p:cNvPr>
          <p:cNvSpPr txBox="1"/>
          <p:nvPr/>
        </p:nvSpPr>
        <p:spPr>
          <a:xfrm>
            <a:off x="2694543" y="764689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9933"/>
                </a:solidFill>
                <a:latin typeface="+mj-ea"/>
                <a:ea typeface="+mj-ea"/>
                <a:cs typeface="Arial Unicode MS" panose="020B0604020202020204" pitchFamily="34" charset="-120"/>
              </a:rPr>
              <a:t>☒</a:t>
            </a:r>
            <a:r>
              <a:rPr lang="zh-TW" altLang="en-US" dirty="0">
                <a:solidFill>
                  <a:srgbClr val="FF9933"/>
                </a:solidFill>
                <a:latin typeface="+mj-ea"/>
                <a:ea typeface="+mj-ea"/>
              </a:rPr>
              <a:t>融合結果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4EC83E-AA3F-4948-9DB6-62ABEE21E50E}"/>
              </a:ext>
            </a:extLst>
          </p:cNvPr>
          <p:cNvSpPr/>
          <p:nvPr/>
        </p:nvSpPr>
        <p:spPr>
          <a:xfrm>
            <a:off x="8062314" y="824277"/>
            <a:ext cx="1564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2"/>
                </a:solidFill>
                <a:latin typeface="+mj-ea"/>
                <a:ea typeface="+mj-ea"/>
                <a:cs typeface="Arial Unicode MS" panose="020B0604020202020204" pitchFamily="34" charset="-120"/>
              </a:rPr>
              <a:t>☑</a:t>
            </a:r>
            <a:r>
              <a:rPr lang="zh-TW" altLang="en-US" dirty="0">
                <a:solidFill>
                  <a:schemeClr val="accent2"/>
                </a:solidFill>
                <a:latin typeface="+mj-ea"/>
                <a:ea typeface="+mj-ea"/>
              </a:rPr>
              <a:t>融合結果</a:t>
            </a:r>
          </a:p>
        </p:txBody>
      </p:sp>
    </p:spTree>
    <p:extLst>
      <p:ext uri="{BB962C8B-B14F-4D97-AF65-F5344CB8AC3E}">
        <p14:creationId xmlns:p14="http://schemas.microsoft.com/office/powerpoint/2010/main" val="1334075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365126"/>
            <a:ext cx="1210588" cy="400110"/>
          </a:xfrm>
          <a:prstGeom prst="rect">
            <a:avLst/>
          </a:prstGeom>
          <a:solidFill>
            <a:srgbClr val="D1AF89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製圖主題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934086"/>
            <a:ext cx="3416320" cy="523220"/>
          </a:xfrm>
          <a:prstGeom prst="rect">
            <a:avLst/>
          </a:prstGeom>
          <a:solidFill>
            <a:srgbClr val="D1AF89"/>
          </a:solidFill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住家附近的安全地圖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605294" y="1970025"/>
            <a:ext cx="2686486" cy="449976"/>
            <a:chOff x="1027351" y="1941262"/>
            <a:chExt cx="2686486" cy="449976"/>
          </a:xfrm>
        </p:grpSpPr>
        <p:sp>
          <p:nvSpPr>
            <p:cNvPr id="5" name="橢圓 4"/>
            <p:cNvSpPr/>
            <p:nvPr/>
          </p:nvSpPr>
          <p:spPr>
            <a:xfrm>
              <a:off x="1027351" y="1941262"/>
              <a:ext cx="449976" cy="44997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477327" y="19661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002060"/>
                  </a:solidFill>
                  <a:latin typeface="+mj-ea"/>
                  <a:ea typeface="+mj-ea"/>
                </a:rPr>
                <a:t>定位出</a:t>
              </a:r>
              <a:r>
                <a:rPr lang="zh-TW" altLang="en-US" sz="2000" dirty="0">
                  <a:solidFill>
                    <a:srgbClr val="87452D"/>
                  </a:solidFill>
                  <a:latin typeface="+mj-ea"/>
                  <a:ea typeface="+mj-ea"/>
                </a:rPr>
                <a:t>你家在哪裡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05294" y="3093449"/>
            <a:ext cx="3370968" cy="449976"/>
            <a:chOff x="1027351" y="2900127"/>
            <a:chExt cx="3370968" cy="449976"/>
          </a:xfrm>
        </p:grpSpPr>
        <p:sp>
          <p:nvSpPr>
            <p:cNvPr id="6" name="橢圓 5"/>
            <p:cNvSpPr/>
            <p:nvPr/>
          </p:nvSpPr>
          <p:spPr>
            <a:xfrm>
              <a:off x="1027351" y="2900127"/>
              <a:ext cx="449976" cy="44997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477327" y="2921945"/>
              <a:ext cx="29209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002060"/>
                  </a:solidFill>
                  <a:latin typeface="+mj-ea"/>
                  <a:ea typeface="+mj-ea"/>
                </a:rPr>
                <a:t>畫出警察局</a:t>
              </a:r>
              <a:r>
                <a:rPr lang="en-US" altLang="zh-TW" sz="2000" dirty="0">
                  <a:solidFill>
                    <a:srgbClr val="87452D"/>
                  </a:solidFill>
                  <a:latin typeface="+mj-ea"/>
                  <a:ea typeface="+mj-ea"/>
                </a:rPr>
                <a:t>500</a:t>
              </a:r>
              <a:r>
                <a:rPr lang="zh-TW" altLang="en-US" sz="2000" dirty="0">
                  <a:solidFill>
                    <a:srgbClr val="87452D"/>
                  </a:solidFill>
                  <a:latin typeface="+mj-ea"/>
                  <a:ea typeface="+mj-ea"/>
                </a:rPr>
                <a:t>公尺</a:t>
              </a:r>
              <a:r>
                <a:rPr lang="zh-TW" altLang="en-US" sz="2000" dirty="0">
                  <a:solidFill>
                    <a:srgbClr val="002060"/>
                  </a:solidFill>
                  <a:latin typeface="+mj-ea"/>
                  <a:ea typeface="+mj-ea"/>
                </a:rPr>
                <a:t>範圍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05294" y="4216873"/>
            <a:ext cx="3018308" cy="449976"/>
            <a:chOff x="1027351" y="4017727"/>
            <a:chExt cx="3018308" cy="449976"/>
          </a:xfrm>
        </p:grpSpPr>
        <p:sp>
          <p:nvSpPr>
            <p:cNvPr id="9" name="橢圓 8"/>
            <p:cNvSpPr/>
            <p:nvPr/>
          </p:nvSpPr>
          <p:spPr>
            <a:xfrm>
              <a:off x="1027351" y="4017727"/>
              <a:ext cx="449976" cy="44997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477327" y="4039545"/>
              <a:ext cx="2568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002060"/>
                  </a:solidFill>
                  <a:latin typeface="+mj-ea"/>
                  <a:ea typeface="+mj-ea"/>
                </a:rPr>
                <a:t>搭配</a:t>
              </a:r>
              <a:r>
                <a:rPr lang="en-US" altLang="zh-TW" sz="2000" dirty="0">
                  <a:solidFill>
                    <a:srgbClr val="87452D"/>
                  </a:solidFill>
                  <a:latin typeface="+mj-ea"/>
                  <a:ea typeface="+mj-ea"/>
                </a:rPr>
                <a:t>Google</a:t>
              </a:r>
              <a:r>
                <a:rPr lang="zh-TW" altLang="en-US" sz="2000" dirty="0">
                  <a:solidFill>
                    <a:srgbClr val="87452D"/>
                  </a:solidFill>
                  <a:latin typeface="+mj-ea"/>
                  <a:ea typeface="+mj-ea"/>
                </a:rPr>
                <a:t>地圖</a:t>
              </a:r>
              <a:r>
                <a:rPr lang="zh-TW" altLang="en-US" sz="2000" dirty="0">
                  <a:solidFill>
                    <a:srgbClr val="002060"/>
                  </a:solidFill>
                  <a:latin typeface="+mj-ea"/>
                  <a:ea typeface="+mj-ea"/>
                </a:rPr>
                <a:t>呈現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05294" y="5340296"/>
            <a:ext cx="1404083" cy="449976"/>
            <a:chOff x="1027351" y="4017727"/>
            <a:chExt cx="1404083" cy="449976"/>
          </a:xfrm>
        </p:grpSpPr>
        <p:sp>
          <p:nvSpPr>
            <p:cNvPr id="14" name="橢圓 13"/>
            <p:cNvSpPr/>
            <p:nvPr/>
          </p:nvSpPr>
          <p:spPr>
            <a:xfrm>
              <a:off x="1027351" y="4017727"/>
              <a:ext cx="449976" cy="44997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4</a:t>
              </a:r>
              <a:endParaRPr lang="zh-TW" altLang="en-US" sz="2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477327" y="403954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002060"/>
                  </a:solidFill>
                  <a:latin typeface="+mj-ea"/>
                  <a:ea typeface="+mj-ea"/>
                </a:rPr>
                <a:t>全覽圖</a:t>
              </a: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934086"/>
            <a:ext cx="7664817" cy="541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84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92752"/>
            <a:ext cx="249299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定位出你家在哪裡？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708563" y="92752"/>
            <a:ext cx="223651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定位經緯度／座標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285665" y="761168"/>
            <a:ext cx="1625766" cy="707886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+mj-lt"/>
                <a:ea typeface="+mj-ea"/>
              </a:rPr>
              <a:t>Google Map</a:t>
            </a:r>
          </a:p>
          <a:p>
            <a:pPr algn="ctr"/>
            <a:r>
              <a:rPr lang="zh-TW" altLang="en-US" sz="2000" dirty="0">
                <a:solidFill>
                  <a:schemeClr val="bg1"/>
                </a:solidFill>
                <a:latin typeface="+mj-lt"/>
                <a:ea typeface="+mj-ea"/>
              </a:rPr>
              <a:t>直接點選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585326" y="761168"/>
            <a:ext cx="2749471" cy="707886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ea typeface="+mj-ea"/>
              </a:rPr>
              <a:t>TGOS</a:t>
            </a:r>
          </a:p>
          <a:p>
            <a:pPr algn="ctr"/>
            <a:r>
              <a:rPr lang="zh-TW" altLang="en-US" sz="2000" dirty="0">
                <a:solidFill>
                  <a:schemeClr val="bg1"/>
                </a:solidFill>
                <a:ea typeface="+mj-ea"/>
              </a:rPr>
              <a:t>全國門牌地址定位服務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4893" t="9854" r="31674" b="3617"/>
          <a:stretch/>
        </p:blipFill>
        <p:spPr>
          <a:xfrm>
            <a:off x="493776" y="1737360"/>
            <a:ext cx="3209544" cy="46725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6896" y="5838498"/>
            <a:ext cx="2211104" cy="501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305" y="1737360"/>
            <a:ext cx="8197515" cy="46725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67450" y="2715340"/>
            <a:ext cx="5514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4"/>
              </a:rPr>
              <a:t>https://www.tgos.tw/tgos/Web/Address/TGOS_Address.aspx</a:t>
            </a:r>
            <a:endParaRPr lang="zh-TW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4170645" y="3080267"/>
            <a:ext cx="5183201" cy="630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26" y="4001097"/>
            <a:ext cx="3881142" cy="213597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875870" y="4366024"/>
            <a:ext cx="2763555" cy="687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328822" y="54691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經緯度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8596272" y="3917748"/>
                <a:ext cx="2170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  <a:ea typeface="+mj-ea"/>
                  </a:rPr>
                  <a:t>TWD97/TM2 (121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ea typeface="+mj-ea"/>
                  </a:rPr>
                  <a:t>)</a:t>
                </a:r>
                <a:endParaRPr lang="zh-TW" altLang="en-US" dirty="0">
                  <a:solidFill>
                    <a:srgbClr val="FF0000"/>
                  </a:solidFill>
                  <a:ea typeface="+mj-ea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272" y="3917748"/>
                <a:ext cx="2170787" cy="369332"/>
              </a:xfrm>
              <a:prstGeom prst="rect">
                <a:avLst/>
              </a:prstGeom>
              <a:blipFill>
                <a:blip r:embed="rId6"/>
                <a:stretch>
                  <a:fillRect l="-2247" t="-10000" r="-168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498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92752"/>
            <a:ext cx="249299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定位出你家在哪裡？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708563" y="92752"/>
            <a:ext cx="365677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經緯度／座標匯入到</a:t>
            </a:r>
            <a:r>
              <a:rPr lang="en-US" altLang="zh-TW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GIS</a:t>
            </a:r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軟體中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40" y="1832673"/>
            <a:ext cx="3086100" cy="14097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19100" y="69684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82364" y="6475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打開記事本</a:t>
            </a:r>
          </a:p>
        </p:txBody>
      </p:sp>
      <p:sp>
        <p:nvSpPr>
          <p:cNvPr id="7" name="橢圓 6"/>
          <p:cNvSpPr/>
          <p:nvPr/>
        </p:nvSpPr>
        <p:spPr>
          <a:xfrm>
            <a:off x="419100" y="113499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82364" y="1085702"/>
            <a:ext cx="2768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第一行：</a:t>
            </a:r>
            <a:r>
              <a:rPr lang="en-US" altLang="zh-TW" dirty="0">
                <a:solidFill>
                  <a:srgbClr val="FF0000"/>
                </a:solidFill>
                <a:latin typeface="+mj-lt"/>
                <a:ea typeface="+mj-ea"/>
              </a:rPr>
              <a:t>X,Y</a:t>
            </a:r>
          </a:p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第二行：</a:t>
            </a:r>
            <a:r>
              <a:rPr lang="zh-TW" altLang="en-US" dirty="0">
                <a:solidFill>
                  <a:srgbClr val="FF0000"/>
                </a:solidFill>
                <a:latin typeface="+mj-lt"/>
                <a:ea typeface="+mj-ea"/>
              </a:rPr>
              <a:t>經緯度 </a:t>
            </a:r>
            <a:r>
              <a:rPr lang="en-US" altLang="zh-TW" dirty="0">
                <a:solidFill>
                  <a:srgbClr val="FF0000"/>
                </a:solidFill>
                <a:latin typeface="+mj-lt"/>
                <a:ea typeface="+mj-ea"/>
              </a:rPr>
              <a:t>or 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座標</a:t>
            </a:r>
            <a:endParaRPr lang="en-US" altLang="zh-TW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425164" y="333464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88428" y="328535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儲存成</a:t>
            </a:r>
            <a:r>
              <a:rPr lang="en-US" altLang="zh-TW" dirty="0">
                <a:ea typeface="+mj-ea"/>
              </a:rPr>
              <a:t>home</a:t>
            </a:r>
            <a:r>
              <a:rPr lang="en-US" altLang="zh-TW" b="1" u="sng" dirty="0">
                <a:solidFill>
                  <a:srgbClr val="FF0000"/>
                </a:solidFill>
                <a:ea typeface="+mj-ea"/>
              </a:rPr>
              <a:t>.csv</a:t>
            </a:r>
            <a:endParaRPr lang="zh-TW" altLang="en-US" b="1" u="sng" dirty="0">
              <a:solidFill>
                <a:srgbClr val="FF0000"/>
              </a:solidFill>
              <a:ea typeface="+mj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82" y="4216359"/>
            <a:ext cx="2239964" cy="252186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82364" y="3672067"/>
            <a:ext cx="3480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逗號分隔值</a:t>
            </a:r>
            <a:r>
              <a:rPr lang="en-US" altLang="zh-TW" sz="1400" dirty="0"/>
              <a:t>(Comma-Separated Values)</a:t>
            </a:r>
          </a:p>
          <a:p>
            <a:r>
              <a:rPr lang="zh-TW" altLang="en-US" sz="1400" dirty="0"/>
              <a:t>以純文字儲存表格資料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H="1" flipV="1">
            <a:off x="2706394" y="3482993"/>
            <a:ext cx="548812" cy="21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/>
          <a:srcRect r="66701" b="4033"/>
          <a:stretch/>
        </p:blipFill>
        <p:spPr>
          <a:xfrm>
            <a:off x="4498361" y="632887"/>
            <a:ext cx="3775189" cy="6120000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>
            <a:off x="4267200" y="647552"/>
            <a:ext cx="0" cy="609067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4747954" y="81495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533900" y="1114710"/>
            <a:ext cx="275184" cy="239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375" y="1085702"/>
            <a:ext cx="6481197" cy="557131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525730" y="2297800"/>
            <a:ext cx="1041499" cy="300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6273619" y="195703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11371399" y="106260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1642150" y="1354432"/>
            <a:ext cx="275184" cy="239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/>
          <p:nvPr/>
        </p:nvCxnSpPr>
        <p:spPr>
          <a:xfrm>
            <a:off x="7879080" y="2305420"/>
            <a:ext cx="1082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7886700" y="3513473"/>
            <a:ext cx="11582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7886700" y="4216359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9397933" y="4273007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9397934" y="4605360"/>
            <a:ext cx="2244216" cy="239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10408548" y="6471582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708188" y="6373368"/>
            <a:ext cx="621228" cy="18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0169323" y="3580036"/>
            <a:ext cx="1577676" cy="9233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經緯度：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WGS84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(EPSG:4326)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0171593" y="4959753"/>
                <a:ext cx="1970705" cy="923330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TW" altLang="en-US" dirty="0">
                    <a:solidFill>
                      <a:srgbClr val="FF0000"/>
                    </a:solidFill>
                    <a:latin typeface="Yu Gothic UI Semibold"/>
                  </a:rPr>
                  <a:t>二度分帶：</a:t>
                </a:r>
                <a:endParaRPr lang="en-US" altLang="zh-TW" dirty="0">
                  <a:solidFill>
                    <a:srgbClr val="FF0000"/>
                  </a:solidFill>
                  <a:latin typeface="Yu Gothic UI Semibold"/>
                </a:endParaRPr>
              </a:p>
              <a:p>
                <a:pPr lvl="0"/>
                <a:r>
                  <a:rPr lang="en-US" altLang="zh-TW" dirty="0">
                    <a:solidFill>
                      <a:srgbClr val="FF0000"/>
                    </a:solidFill>
                  </a:rPr>
                  <a:t>TWD97/TM2-121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  <a:p>
                <a:pPr lvl="0"/>
                <a:r>
                  <a:rPr lang="en-US" altLang="zh-TW" dirty="0">
                    <a:solidFill>
                      <a:srgbClr val="FF0000"/>
                    </a:solidFill>
                  </a:rPr>
                  <a:t>(EPSG:3826)</a:t>
                </a: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593" y="4959753"/>
                <a:ext cx="1970705" cy="923330"/>
              </a:xfrm>
              <a:prstGeom prst="rect">
                <a:avLst/>
              </a:prstGeom>
              <a:blipFill>
                <a:blip r:embed="rId6"/>
                <a:stretch>
                  <a:fillRect l="-2786" t="-3311" b="-99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231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64C709-C806-451A-9C8B-FB782B7D05BC}"/>
              </a:ext>
            </a:extLst>
          </p:cNvPr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rgbClr val="874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EE413D-BB46-41E1-A10A-DFA318FB4D1C}"/>
              </a:ext>
            </a:extLst>
          </p:cNvPr>
          <p:cNvSpPr/>
          <p:nvPr/>
        </p:nvSpPr>
        <p:spPr>
          <a:xfrm>
            <a:off x="1254788" y="688279"/>
            <a:ext cx="5965095" cy="2329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rgbClr val="87452D"/>
                </a:solidFill>
                <a:latin typeface="+mj-ea"/>
              </a:rPr>
              <a:t>Lab 4.</a:t>
            </a:r>
            <a:r>
              <a:rPr lang="zh-TW" altLang="en-US" sz="2800" b="1" dirty="0">
                <a:solidFill>
                  <a:srgbClr val="87452D"/>
                </a:solidFill>
                <a:latin typeface="+mj-ea"/>
              </a:rPr>
              <a:t> </a:t>
            </a:r>
            <a:r>
              <a:rPr lang="en-US" altLang="zh-TW" sz="2800" b="1" dirty="0">
                <a:solidFill>
                  <a:srgbClr val="87452D"/>
                </a:solidFill>
                <a:latin typeface="+mj-ea"/>
              </a:rPr>
              <a:t>Google My Maps</a:t>
            </a:r>
            <a:r>
              <a:rPr lang="zh-TW" altLang="en-US" sz="2800" b="1" dirty="0">
                <a:solidFill>
                  <a:srgbClr val="87452D"/>
                </a:solidFill>
                <a:latin typeface="+mj-ea"/>
              </a:rPr>
              <a:t>與歷史地圖</a:t>
            </a:r>
            <a:endParaRPr lang="en-US" altLang="zh-TW" sz="2800" b="1" dirty="0">
              <a:solidFill>
                <a:srgbClr val="87452D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zh-TW" b="1" dirty="0">
              <a:solidFill>
                <a:schemeClr val="accent2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zh-TW" b="1" dirty="0">
                <a:solidFill>
                  <a:srgbClr val="87452D"/>
                </a:solidFill>
                <a:latin typeface="+mj-ea"/>
              </a:rPr>
              <a:t>Google Maps</a:t>
            </a:r>
            <a:r>
              <a:rPr lang="zh-TW" altLang="en-US" b="1" dirty="0">
                <a:solidFill>
                  <a:srgbClr val="87452D"/>
                </a:solidFill>
                <a:latin typeface="+mj-ea"/>
              </a:rPr>
              <a:t> 我的地圖</a:t>
            </a:r>
            <a:endParaRPr lang="en-US" altLang="zh-TW" b="1" dirty="0">
              <a:solidFill>
                <a:srgbClr val="87452D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rgbClr val="87452D"/>
                </a:solidFill>
                <a:latin typeface="+mj-ea"/>
              </a:rPr>
              <a:t>台灣百年歷史地圖</a:t>
            </a:r>
            <a:endParaRPr lang="en-US" altLang="zh-TW" b="1" dirty="0">
              <a:solidFill>
                <a:srgbClr val="87452D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rgbClr val="87452D"/>
                </a:solidFill>
                <a:latin typeface="+mj-ea"/>
              </a:rPr>
              <a:t>匯入</a:t>
            </a:r>
            <a:r>
              <a:rPr lang="en-US" altLang="zh-TW" b="1" dirty="0">
                <a:solidFill>
                  <a:srgbClr val="87452D"/>
                </a:solidFill>
                <a:latin typeface="+mj-ea"/>
              </a:rPr>
              <a:t>WMTS</a:t>
            </a:r>
            <a:r>
              <a:rPr lang="zh-TW" altLang="en-US" b="1" dirty="0">
                <a:solidFill>
                  <a:srgbClr val="87452D"/>
                </a:solidFill>
                <a:latin typeface="+mj-ea"/>
              </a:rPr>
              <a:t>底圖</a:t>
            </a:r>
            <a:endParaRPr lang="en-US" altLang="zh-TW" b="1" dirty="0">
              <a:solidFill>
                <a:srgbClr val="87452D"/>
              </a:solidFill>
              <a:latin typeface="+mj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23F69B-2256-49EB-AD62-71CB2FC9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760" y="1724590"/>
            <a:ext cx="4876588" cy="444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661401-4DED-40B8-8219-7F6C3CD76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88" y="3221733"/>
            <a:ext cx="3282556" cy="2947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80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D0A7EBC-5E35-46FD-8FC1-52F79FA5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2" y="678967"/>
            <a:ext cx="10192352" cy="4535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B3B5F37-3D78-41EC-9256-8454C974F2A0}"/>
              </a:ext>
            </a:extLst>
          </p:cNvPr>
          <p:cNvSpPr/>
          <p:nvPr/>
        </p:nvSpPr>
        <p:spPr>
          <a:xfrm>
            <a:off x="2395777" y="108141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https://www.google.com/maps/d</a:t>
            </a:r>
            <a:r>
              <a:rPr lang="zh-TW" altLang="en-US" dirty="0"/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CE7AEB0-725F-4A86-9B8A-BC33E0D74647}"/>
              </a:ext>
            </a:extLst>
          </p:cNvPr>
          <p:cNvSpPr txBox="1"/>
          <p:nvPr/>
        </p:nvSpPr>
        <p:spPr>
          <a:xfrm>
            <a:off x="0" y="92752"/>
            <a:ext cx="2154757" cy="400110"/>
          </a:xfrm>
          <a:prstGeom prst="rect">
            <a:avLst/>
          </a:prstGeom>
          <a:solidFill>
            <a:srgbClr val="87452D"/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Google 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我的地圖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888A59-CA7B-4624-8CA2-3E4C6A6F88E8}"/>
              </a:ext>
            </a:extLst>
          </p:cNvPr>
          <p:cNvSpPr/>
          <p:nvPr/>
        </p:nvSpPr>
        <p:spPr>
          <a:xfrm>
            <a:off x="1288996" y="1245140"/>
            <a:ext cx="890000" cy="342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F21799-00E2-4C40-A967-389F4F6A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36" y="1587812"/>
            <a:ext cx="6548248" cy="456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D34B95F-BF81-4BF8-B997-7880F4489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705" y="2327842"/>
            <a:ext cx="3324689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135A55A-2DDC-4A85-9BD8-C7285BB0D4D3}"/>
              </a:ext>
            </a:extLst>
          </p:cNvPr>
          <p:cNvSpPr/>
          <p:nvPr/>
        </p:nvSpPr>
        <p:spPr>
          <a:xfrm>
            <a:off x="11267526" y="2506493"/>
            <a:ext cx="259751" cy="342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AEA889-C487-4AB0-B450-786215A8F89F}"/>
              </a:ext>
            </a:extLst>
          </p:cNvPr>
          <p:cNvSpPr/>
          <p:nvPr/>
        </p:nvSpPr>
        <p:spPr>
          <a:xfrm>
            <a:off x="9202019" y="4682247"/>
            <a:ext cx="1294126" cy="342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919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CD4C88C-F928-43B6-915E-F1356955E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381" b="635"/>
          <a:stretch/>
        </p:blipFill>
        <p:spPr>
          <a:xfrm>
            <a:off x="176316" y="904564"/>
            <a:ext cx="9785886" cy="5305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A2E4383-4CCA-4258-B246-55CD4D96E3E2}"/>
              </a:ext>
            </a:extLst>
          </p:cNvPr>
          <p:cNvSpPr txBox="1"/>
          <p:nvPr/>
        </p:nvSpPr>
        <p:spPr>
          <a:xfrm>
            <a:off x="0" y="92752"/>
            <a:ext cx="2198038" cy="400110"/>
          </a:xfrm>
          <a:prstGeom prst="rect">
            <a:avLst/>
          </a:prstGeom>
          <a:solidFill>
            <a:srgbClr val="87452D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ea typeface="+mj-ea"/>
              </a:rPr>
              <a:t>匯入</a:t>
            </a:r>
            <a:r>
              <a:rPr lang="en-US" altLang="zh-TW" sz="2000" b="1" dirty="0" err="1">
                <a:solidFill>
                  <a:schemeClr val="bg1"/>
                </a:solidFill>
                <a:ea typeface="+mj-ea"/>
              </a:rPr>
              <a:t>kml</a:t>
            </a:r>
            <a:r>
              <a:rPr lang="en-US" altLang="zh-TW" sz="2000" b="1" dirty="0">
                <a:solidFill>
                  <a:schemeClr val="bg1"/>
                </a:solidFill>
                <a:ea typeface="+mj-ea"/>
              </a:rPr>
              <a:t>/</a:t>
            </a:r>
            <a:r>
              <a:rPr lang="en-US" altLang="zh-TW" sz="2000" b="1" dirty="0" err="1">
                <a:solidFill>
                  <a:schemeClr val="bg1"/>
                </a:solidFill>
                <a:ea typeface="+mj-ea"/>
              </a:rPr>
              <a:t>kmz</a:t>
            </a:r>
            <a:r>
              <a:rPr lang="zh-TW" altLang="en-US" sz="2000" b="1" dirty="0">
                <a:solidFill>
                  <a:schemeClr val="bg1"/>
                </a:solidFill>
                <a:ea typeface="+mj-ea"/>
              </a:rPr>
              <a:t>資料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DCE4-8E79-48C6-BD83-562CA4CD5497}"/>
              </a:ext>
            </a:extLst>
          </p:cNvPr>
          <p:cNvSpPr/>
          <p:nvPr/>
        </p:nvSpPr>
        <p:spPr>
          <a:xfrm>
            <a:off x="2108876" y="1753667"/>
            <a:ext cx="872450" cy="394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11DBF6-BB2D-4010-B814-9F34272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008" y="2338265"/>
            <a:ext cx="3846387" cy="331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95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0D56DBD-B5BB-4B61-9D71-B9800A9E075C}"/>
              </a:ext>
            </a:extLst>
          </p:cNvPr>
          <p:cNvSpPr txBox="1"/>
          <p:nvPr/>
        </p:nvSpPr>
        <p:spPr>
          <a:xfrm>
            <a:off x="0" y="92752"/>
            <a:ext cx="2236510" cy="400110"/>
          </a:xfrm>
          <a:prstGeom prst="rect">
            <a:avLst/>
          </a:prstGeom>
          <a:solidFill>
            <a:srgbClr val="87452D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台灣百年歷史地圖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C99699-FC0F-4861-AF28-C763D93818F7}"/>
              </a:ext>
            </a:extLst>
          </p:cNvPr>
          <p:cNvSpPr/>
          <p:nvPr/>
        </p:nvSpPr>
        <p:spPr>
          <a:xfrm>
            <a:off x="2584337" y="123530"/>
            <a:ext cx="588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http://gissrv4.sinica.edu.tw/gis/twhgis.aspx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93D109-07D9-4D6A-9149-EAABB366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9" y="614470"/>
            <a:ext cx="11298462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538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EF0330F-3E10-4EFD-97E6-4543285740CA}"/>
              </a:ext>
            </a:extLst>
          </p:cNvPr>
          <p:cNvSpPr txBox="1"/>
          <p:nvPr/>
        </p:nvSpPr>
        <p:spPr>
          <a:xfrm>
            <a:off x="0" y="92752"/>
            <a:ext cx="1984839" cy="400110"/>
          </a:xfrm>
          <a:prstGeom prst="rect">
            <a:avLst/>
          </a:prstGeom>
          <a:solidFill>
            <a:srgbClr val="87452D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匯入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WMTS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底圖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ECE081-6167-4645-BFA4-CB204C46FA8E}"/>
              </a:ext>
            </a:extLst>
          </p:cNvPr>
          <p:cNvSpPr/>
          <p:nvPr/>
        </p:nvSpPr>
        <p:spPr>
          <a:xfrm>
            <a:off x="2447924" y="123530"/>
            <a:ext cx="8143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台灣百年歷史地圖</a:t>
            </a:r>
            <a:r>
              <a:rPr lang="en-US" altLang="zh-TW" dirty="0">
                <a:latin typeface="+mj-ea"/>
                <a:ea typeface="+mj-ea"/>
              </a:rPr>
              <a:t>WMTS</a:t>
            </a:r>
            <a:r>
              <a:rPr lang="zh-TW" altLang="en-US" dirty="0">
                <a:latin typeface="+mj-ea"/>
                <a:ea typeface="+mj-ea"/>
              </a:rPr>
              <a:t>：</a:t>
            </a:r>
            <a:r>
              <a:rPr lang="en-US" altLang="zh-TW" dirty="0">
                <a:hlinkClick r:id="rId2"/>
              </a:rPr>
              <a:t>https://gis.sinica.edu.tw/tileserver/wmts</a:t>
            </a:r>
            <a:r>
              <a:rPr lang="zh-TW" altLang="en-US" dirty="0"/>
              <a:t> 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549660-B104-4D24-A9B1-FEC85B9CF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41"/>
          <a:stretch/>
        </p:blipFill>
        <p:spPr>
          <a:xfrm>
            <a:off x="495999" y="578366"/>
            <a:ext cx="11200000" cy="60706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DA1E150-89D1-4CED-A223-41CCA8738C0E}"/>
              </a:ext>
            </a:extLst>
          </p:cNvPr>
          <p:cNvSpPr/>
          <p:nvPr/>
        </p:nvSpPr>
        <p:spPr>
          <a:xfrm>
            <a:off x="926298" y="1168527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3BF848-1DC9-43A3-A87E-0F4F400FB185}"/>
              </a:ext>
            </a:extLst>
          </p:cNvPr>
          <p:cNvSpPr/>
          <p:nvPr/>
        </p:nvSpPr>
        <p:spPr>
          <a:xfrm>
            <a:off x="9577182" y="5063169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08521-3FE0-46AA-A524-7248C70A1985}"/>
              </a:ext>
            </a:extLst>
          </p:cNvPr>
          <p:cNvSpPr/>
          <p:nvPr/>
        </p:nvSpPr>
        <p:spPr>
          <a:xfrm>
            <a:off x="495999" y="1047750"/>
            <a:ext cx="290385" cy="241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6F90F3-4B2F-4DEA-AF92-AC575D6FB015}"/>
              </a:ext>
            </a:extLst>
          </p:cNvPr>
          <p:cNvSpPr/>
          <p:nvPr/>
        </p:nvSpPr>
        <p:spPr>
          <a:xfrm>
            <a:off x="2696655" y="3749040"/>
            <a:ext cx="1098105" cy="280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F841DF-A4D5-4A61-8007-8D2427E19669}"/>
              </a:ext>
            </a:extLst>
          </p:cNvPr>
          <p:cNvSpPr/>
          <p:nvPr/>
        </p:nvSpPr>
        <p:spPr>
          <a:xfrm>
            <a:off x="5144199" y="1697736"/>
            <a:ext cx="506793" cy="213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1ABF0E-1231-4974-BEC1-CF4D12E22A4A}"/>
              </a:ext>
            </a:extLst>
          </p:cNvPr>
          <p:cNvSpPr/>
          <p:nvPr/>
        </p:nvSpPr>
        <p:spPr>
          <a:xfrm>
            <a:off x="8528725" y="2182292"/>
            <a:ext cx="1803995" cy="394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7D0DBEE-3E6D-41F8-84BC-1DCCB0D3B0D6}"/>
              </a:ext>
            </a:extLst>
          </p:cNvPr>
          <p:cNvSpPr/>
          <p:nvPr/>
        </p:nvSpPr>
        <p:spPr>
          <a:xfrm>
            <a:off x="2303994" y="3753872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42C57CA-1CB1-4992-B929-F0FE1E86B3E1}"/>
              </a:ext>
            </a:extLst>
          </p:cNvPr>
          <p:cNvSpPr/>
          <p:nvPr/>
        </p:nvSpPr>
        <p:spPr>
          <a:xfrm>
            <a:off x="5686743" y="191154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147CECE-03B4-4104-B05A-438C6A311F4F}"/>
              </a:ext>
            </a:extLst>
          </p:cNvPr>
          <p:cNvSpPr/>
          <p:nvPr/>
        </p:nvSpPr>
        <p:spPr>
          <a:xfrm>
            <a:off x="10163816" y="180441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2B23A9-8CB8-42CC-9D51-CA16BBD103FE}"/>
              </a:ext>
            </a:extLst>
          </p:cNvPr>
          <p:cNvSpPr/>
          <p:nvPr/>
        </p:nvSpPr>
        <p:spPr>
          <a:xfrm>
            <a:off x="9430723" y="5376672"/>
            <a:ext cx="563670" cy="214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258C82-1158-438B-9195-761F81D3171A}"/>
              </a:ext>
            </a:extLst>
          </p:cNvPr>
          <p:cNvSpPr/>
          <p:nvPr/>
        </p:nvSpPr>
        <p:spPr>
          <a:xfrm>
            <a:off x="4663439" y="1697736"/>
            <a:ext cx="433905" cy="213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5844735-D270-4561-8AAB-940ABFEE70F0}"/>
              </a:ext>
            </a:extLst>
          </p:cNvPr>
          <p:cNvSpPr/>
          <p:nvPr/>
        </p:nvSpPr>
        <p:spPr>
          <a:xfrm>
            <a:off x="5097344" y="2615329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cxnSp>
        <p:nvCxnSpPr>
          <p:cNvPr id="18" name="肘形接點 18">
            <a:extLst>
              <a:ext uri="{FF2B5EF4-FFF2-40B4-BE49-F238E27FC236}">
                <a16:creationId xmlns:a16="http://schemas.microsoft.com/office/drawing/2014/main" id="{4B38FA7F-DC2A-491B-90C0-ED68CBB9D712}"/>
              </a:ext>
            </a:extLst>
          </p:cNvPr>
          <p:cNvCxnSpPr>
            <a:stCxn id="15" idx="1"/>
            <a:endCxn id="16" idx="2"/>
          </p:cNvCxnSpPr>
          <p:nvPr/>
        </p:nvCxnSpPr>
        <p:spPr>
          <a:xfrm rot="10800000">
            <a:off x="4880393" y="1911097"/>
            <a:ext cx="4550331" cy="3572825"/>
          </a:xfrm>
          <a:prstGeom prst="bentConnector2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59ED6C3-DCA4-4761-8820-7DFAD3C7574C}"/>
              </a:ext>
            </a:extLst>
          </p:cNvPr>
          <p:cNvSpPr/>
          <p:nvPr/>
        </p:nvSpPr>
        <p:spPr>
          <a:xfrm>
            <a:off x="5028144" y="28952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新增後按連線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43441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t="697" r="1272"/>
          <a:stretch/>
        </p:blipFill>
        <p:spPr>
          <a:xfrm>
            <a:off x="266085" y="758952"/>
            <a:ext cx="4488796" cy="5879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橢圓 3"/>
          <p:cNvSpPr/>
          <p:nvPr/>
        </p:nvSpPr>
        <p:spPr>
          <a:xfrm>
            <a:off x="1515701" y="2216612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00112" y="6330114"/>
            <a:ext cx="650049" cy="22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15701" y="2576806"/>
            <a:ext cx="3065443" cy="287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589760" y="595152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82594" y="2207474"/>
            <a:ext cx="2031325" cy="369332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點選想加入的圖層</a:t>
            </a:r>
            <a:endParaRPr lang="en-US" altLang="zh-TW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4000FE-364A-4547-AB68-0628ADF68BBE}"/>
              </a:ext>
            </a:extLst>
          </p:cNvPr>
          <p:cNvSpPr txBox="1"/>
          <p:nvPr/>
        </p:nvSpPr>
        <p:spPr>
          <a:xfrm>
            <a:off x="0" y="92752"/>
            <a:ext cx="1984839" cy="400110"/>
          </a:xfrm>
          <a:prstGeom prst="rect">
            <a:avLst/>
          </a:prstGeom>
          <a:solidFill>
            <a:srgbClr val="87452D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匯入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WMTS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底圖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D180B9-AD1F-4C7F-B950-439A8BFA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037" y="758951"/>
            <a:ext cx="6453388" cy="5875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808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4922529-7682-445F-8F56-FE638C706B7A}"/>
              </a:ext>
            </a:extLst>
          </p:cNvPr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rgbClr val="6B4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36A382-5B5F-48BA-A72B-01182D53BE21}"/>
              </a:ext>
            </a:extLst>
          </p:cNvPr>
          <p:cNvSpPr/>
          <p:nvPr/>
        </p:nvSpPr>
        <p:spPr>
          <a:xfrm>
            <a:off x="2132396" y="1299439"/>
            <a:ext cx="26019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A67540"/>
                </a:solidFill>
                <a:latin typeface="+mj-ea"/>
                <a:ea typeface="+mj-ea"/>
              </a:rPr>
              <a:t>空間幾何</a:t>
            </a:r>
            <a:endParaRPr lang="en-US" altLang="zh-TW" sz="2400" dirty="0">
              <a:solidFill>
                <a:srgbClr val="A67540"/>
              </a:solidFill>
              <a:latin typeface="+mj-ea"/>
              <a:ea typeface="+mj-ea"/>
            </a:endParaRPr>
          </a:p>
          <a:p>
            <a:pPr algn="ctr"/>
            <a:r>
              <a:rPr lang="en-US" altLang="zh-TW" sz="2400" dirty="0">
                <a:solidFill>
                  <a:srgbClr val="A67540"/>
                </a:solidFill>
                <a:latin typeface="+mj-ea"/>
                <a:ea typeface="+mj-ea"/>
              </a:rPr>
              <a:t>spatial geometry</a:t>
            </a:r>
            <a:endParaRPr lang="zh-TW" altLang="en-US" sz="2400" dirty="0">
              <a:solidFill>
                <a:srgbClr val="A67540"/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1FDABC-C304-4720-91CC-EDA00E1609B0}"/>
              </a:ext>
            </a:extLst>
          </p:cNvPr>
          <p:cNvSpPr/>
          <p:nvPr/>
        </p:nvSpPr>
        <p:spPr>
          <a:xfrm>
            <a:off x="7593867" y="1299439"/>
            <a:ext cx="23294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A67540"/>
                </a:solidFill>
                <a:latin typeface="+mj-ea"/>
                <a:ea typeface="+mj-ea"/>
              </a:rPr>
              <a:t>屬性表格</a:t>
            </a:r>
            <a:endParaRPr lang="en-US" altLang="zh-TW" sz="2400" dirty="0">
              <a:solidFill>
                <a:srgbClr val="A67540"/>
              </a:solidFill>
              <a:latin typeface="+mj-ea"/>
              <a:ea typeface="+mj-ea"/>
            </a:endParaRPr>
          </a:p>
          <a:p>
            <a:pPr algn="ctr"/>
            <a:r>
              <a:rPr lang="en-US" altLang="zh-TW" sz="2400" dirty="0">
                <a:solidFill>
                  <a:srgbClr val="A67540"/>
                </a:solidFill>
                <a:latin typeface="+mj-ea"/>
                <a:ea typeface="+mj-ea"/>
              </a:rPr>
              <a:t>attribute table </a:t>
            </a:r>
            <a:endParaRPr lang="zh-TW" altLang="en-US" sz="2400" dirty="0">
              <a:solidFill>
                <a:srgbClr val="A67540"/>
              </a:solidFill>
              <a:latin typeface="+mj-ea"/>
              <a:ea typeface="+mj-ea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99D15CF-C511-4094-A209-5F3FA4C6FD17}"/>
              </a:ext>
            </a:extLst>
          </p:cNvPr>
          <p:cNvGrpSpPr/>
          <p:nvPr/>
        </p:nvGrpSpPr>
        <p:grpSpPr>
          <a:xfrm>
            <a:off x="1533315" y="2130436"/>
            <a:ext cx="8880436" cy="4181564"/>
            <a:chOff x="1655782" y="2066013"/>
            <a:chExt cx="8880436" cy="418156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BA24A4B-6FA3-4854-A29B-90E260CE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5782" y="2066013"/>
              <a:ext cx="8880436" cy="4181564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4B0D9BE-1DF4-4763-A0D5-A6249C07366F}"/>
                </a:ext>
              </a:extLst>
            </p:cNvPr>
            <p:cNvSpPr/>
            <p:nvPr/>
          </p:nvSpPr>
          <p:spPr>
            <a:xfrm>
              <a:off x="1701800" y="2130436"/>
              <a:ext cx="1731593" cy="201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E2429BA9-1DE1-4094-BB2B-1264F54E00EF}"/>
              </a:ext>
            </a:extLst>
          </p:cNvPr>
          <p:cNvSpPr/>
          <p:nvPr/>
        </p:nvSpPr>
        <p:spPr>
          <a:xfrm>
            <a:off x="4058702" y="338222"/>
            <a:ext cx="4017446" cy="628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6B4834"/>
                </a:solidFill>
                <a:latin typeface="+mj-ea"/>
              </a:rPr>
              <a:t>實作之前：</a:t>
            </a:r>
            <a:r>
              <a:rPr lang="en-US" altLang="zh-TW" sz="2800" b="1" dirty="0">
                <a:solidFill>
                  <a:srgbClr val="6B4834"/>
                </a:solidFill>
                <a:latin typeface="+mj-ea"/>
              </a:rPr>
              <a:t>GIS</a:t>
            </a:r>
            <a:r>
              <a:rPr lang="zh-TW" altLang="en-US" sz="2800" b="1" dirty="0">
                <a:solidFill>
                  <a:srgbClr val="6B4834"/>
                </a:solidFill>
                <a:latin typeface="+mj-ea"/>
              </a:rPr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2204618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92752"/>
            <a:ext cx="205537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ea typeface="Yu Gothic UI Semibold" panose="020B0700000000000000" pitchFamily="34" charset="-128"/>
              </a:rPr>
              <a:t>搭配</a:t>
            </a:r>
            <a:r>
              <a:rPr lang="en-US" altLang="zh-TW" sz="2000" dirty="0">
                <a:ea typeface="Yu Gothic UI Semibold" panose="020B0700000000000000" pitchFamily="34" charset="-128"/>
              </a:rPr>
              <a:t>Google</a:t>
            </a:r>
            <a:r>
              <a:rPr lang="zh-TW" altLang="en-US" sz="2000" dirty="0">
                <a:ea typeface="Yu Gothic UI Semibold" panose="020B0700000000000000" pitchFamily="34" charset="-128"/>
              </a:rPr>
              <a:t>地圖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b="3804"/>
          <a:stretch/>
        </p:blipFill>
        <p:spPr>
          <a:xfrm>
            <a:off x="329992" y="632502"/>
            <a:ext cx="11200000" cy="606039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787" y="1554163"/>
            <a:ext cx="7166011" cy="41100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273222" y="92752"/>
            <a:ext cx="372409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ea typeface="Yu Gothic UI Semibold" panose="020B0700000000000000" pitchFamily="34" charset="-128"/>
              </a:rPr>
              <a:t>安裝套件：</a:t>
            </a:r>
            <a:r>
              <a:rPr lang="en-US" altLang="zh-TW" sz="2000" dirty="0" err="1">
                <a:ea typeface="Yu Gothic UI Semibold" panose="020B0700000000000000" pitchFamily="34" charset="-128"/>
              </a:rPr>
              <a:t>QuickMapServices</a:t>
            </a:r>
            <a:endParaRPr lang="zh-TW" altLang="en-US" sz="2000" dirty="0">
              <a:ea typeface="Yu Gothic UI Semibold" panose="020B0700000000000000" pitchFamily="34" charset="-128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450719" y="997686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22249" y="714993"/>
            <a:ext cx="1721051" cy="370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130049" y="2335568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89149" y="2705100"/>
            <a:ext cx="2711651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8641433" y="471481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776809" y="5151021"/>
            <a:ext cx="900591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903938" y="4682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2191494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b="3917"/>
          <a:stretch/>
        </p:blipFill>
        <p:spPr>
          <a:xfrm>
            <a:off x="381700" y="638793"/>
            <a:ext cx="11200000" cy="60532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92752"/>
            <a:ext cx="205537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ea typeface="Yu Gothic UI Semibold" panose="020B0700000000000000" pitchFamily="34" charset="-128"/>
              </a:rPr>
              <a:t>搭配</a:t>
            </a:r>
            <a:r>
              <a:rPr lang="en-US" altLang="zh-TW" sz="2000" dirty="0">
                <a:ea typeface="Yu Gothic UI Semibold" panose="020B0700000000000000" pitchFamily="34" charset="-128"/>
              </a:rPr>
              <a:t>Google</a:t>
            </a:r>
            <a:r>
              <a:rPr lang="zh-TW" altLang="en-US" sz="2000" dirty="0">
                <a:ea typeface="Yu Gothic UI Semibold" panose="020B0700000000000000" pitchFamily="34" charset="-128"/>
              </a:rPr>
              <a:t>地圖</a:t>
            </a:r>
          </a:p>
        </p:txBody>
      </p:sp>
      <p:sp>
        <p:nvSpPr>
          <p:cNvPr id="6" name="矩形 5"/>
          <p:cNvSpPr/>
          <p:nvPr/>
        </p:nvSpPr>
        <p:spPr>
          <a:xfrm>
            <a:off x="3308149" y="705468"/>
            <a:ext cx="2568776" cy="1209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803375" y="1309996"/>
            <a:ext cx="2778326" cy="328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946144" y="150779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8803374" y="966279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074125" y="90418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搜尋 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Maps</a:t>
            </a:r>
          </a:p>
        </p:txBody>
      </p:sp>
      <p:sp>
        <p:nvSpPr>
          <p:cNvPr id="12" name="矩形 11"/>
          <p:cNvSpPr/>
          <p:nvPr/>
        </p:nvSpPr>
        <p:spPr>
          <a:xfrm>
            <a:off x="8803374" y="1789708"/>
            <a:ext cx="2823953" cy="328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458561" y="180934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1274859" y="1852863"/>
            <a:ext cx="306841" cy="208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44" y="3077153"/>
            <a:ext cx="5109490" cy="341370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7514050" y="2707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j-ea"/>
                <a:ea typeface="+mj-ea"/>
              </a:rPr>
              <a:t>結果</a:t>
            </a: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8055634" y="2118012"/>
            <a:ext cx="402927" cy="58980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021728" y="6025895"/>
            <a:ext cx="610472" cy="1145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678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52" y="644621"/>
            <a:ext cx="11298462" cy="612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92752"/>
            <a:ext cx="205537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ea typeface="Yu Gothic UI Semibold" panose="020B0700000000000000" pitchFamily="34" charset="-128"/>
              </a:rPr>
              <a:t>搭配</a:t>
            </a:r>
            <a:r>
              <a:rPr lang="en-US" altLang="zh-TW" sz="2000" dirty="0">
                <a:ea typeface="Yu Gothic UI Semibold" panose="020B0700000000000000" pitchFamily="34" charset="-128"/>
              </a:rPr>
              <a:t>Google</a:t>
            </a:r>
            <a:r>
              <a:rPr lang="zh-TW" altLang="en-US" sz="2000" dirty="0">
                <a:ea typeface="Yu Gothic UI Semibold" panose="020B0700000000000000" pitchFamily="34" charset="-128"/>
              </a:rPr>
              <a:t>地圖</a:t>
            </a:r>
          </a:p>
        </p:txBody>
      </p:sp>
    </p:spTree>
    <p:extLst>
      <p:ext uri="{BB962C8B-B14F-4D97-AF65-F5344CB8AC3E}">
        <p14:creationId xmlns:p14="http://schemas.microsoft.com/office/powerpoint/2010/main" val="274780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3768"/>
          <a:stretch/>
        </p:blipFill>
        <p:spPr>
          <a:xfrm>
            <a:off x="340319" y="627484"/>
            <a:ext cx="11200000" cy="606256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92752"/>
            <a:ext cx="14670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新增全覽圖</a:t>
            </a:r>
          </a:p>
        </p:txBody>
      </p:sp>
      <p:sp>
        <p:nvSpPr>
          <p:cNvPr id="4" name="橢圓 3"/>
          <p:cNvSpPr/>
          <p:nvPr/>
        </p:nvSpPr>
        <p:spPr>
          <a:xfrm>
            <a:off x="733534" y="2197725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7413486" y="3992943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8961481" y="3722192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40319" y="2333101"/>
            <a:ext cx="272329" cy="218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279966" y="3857566"/>
            <a:ext cx="2122602" cy="1948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429" y="204787"/>
            <a:ext cx="3495675" cy="3248025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矩形 9"/>
          <p:cNvSpPr/>
          <p:nvPr/>
        </p:nvSpPr>
        <p:spPr>
          <a:xfrm>
            <a:off x="8756091" y="527845"/>
            <a:ext cx="826059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866936" y="1828799"/>
            <a:ext cx="2953589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9674624" y="244390"/>
            <a:ext cx="666642" cy="2707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3-1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11206998" y="1491047"/>
            <a:ext cx="666642" cy="2707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3-2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0499112" y="280627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+mj-ea"/>
                <a:ea typeface="+mj-ea"/>
              </a:rPr>
              <a:t>可以設定樣式</a:t>
            </a: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10601325" y="2333100"/>
            <a:ext cx="371211" cy="49582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7622976" y="5504613"/>
            <a:ext cx="1298231" cy="585042"/>
          </a:xfrm>
          <a:prstGeom prst="roundRect">
            <a:avLst>
              <a:gd name="adj" fmla="val 369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資訊太多怎麼辦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283138" y="4981046"/>
            <a:ext cx="371211" cy="49582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7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92752"/>
            <a:ext cx="198002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鎖定地圖／樣式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b="3994"/>
          <a:stretch/>
        </p:blipFill>
        <p:spPr>
          <a:xfrm>
            <a:off x="361950" y="638175"/>
            <a:ext cx="11200000" cy="6048375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2051010" y="262635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8746479" y="448359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363074" y="4705350"/>
            <a:ext cx="2039493" cy="619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99902" y="2897101"/>
            <a:ext cx="772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點選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地圖</a:t>
            </a:r>
            <a:r>
              <a:rPr lang="en-US" altLang="zh-TW" dirty="0"/>
              <a:t>1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7543800" y="5504613"/>
            <a:ext cx="1819274" cy="585042"/>
          </a:xfrm>
          <a:prstGeom prst="roundRect">
            <a:avLst>
              <a:gd name="adj" fmla="val 369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再來回到</a:t>
            </a:r>
            <a:r>
              <a:rPr lang="en-US" altLang="zh-TW" dirty="0"/>
              <a:t>QGIS</a:t>
            </a:r>
          </a:p>
          <a:p>
            <a:pPr algn="ctr"/>
            <a:r>
              <a:rPr lang="zh-TW" altLang="en-US" dirty="0"/>
              <a:t>改地圖</a:t>
            </a:r>
            <a:r>
              <a:rPr lang="en-US" altLang="zh-TW" dirty="0"/>
              <a:t>2</a:t>
            </a:r>
            <a:r>
              <a:rPr lang="zh-TW" altLang="en-US" dirty="0"/>
              <a:t>的樣式</a:t>
            </a: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7283138" y="4981046"/>
            <a:ext cx="371211" cy="49582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590105" y="4768213"/>
            <a:ext cx="772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鎖定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地圖</a:t>
            </a:r>
            <a:r>
              <a:rPr lang="en-US" altLang="zh-TW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1156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3983"/>
          <a:stretch/>
        </p:blipFill>
        <p:spPr>
          <a:xfrm>
            <a:off x="350605" y="662939"/>
            <a:ext cx="8829210" cy="476859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文字方塊 2"/>
          <p:cNvSpPr txBox="1"/>
          <p:nvPr/>
        </p:nvSpPr>
        <p:spPr>
          <a:xfrm>
            <a:off x="0" y="92752"/>
            <a:ext cx="14670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繪製全覽圖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600200" y="92752"/>
            <a:ext cx="396775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ea typeface="Yu Gothic UI Semibold" panose="020B0700000000000000" pitchFamily="34" charset="-128"/>
              </a:rPr>
              <a:t>先回到</a:t>
            </a:r>
            <a:r>
              <a:rPr lang="en-US" altLang="zh-TW" sz="2000" dirty="0">
                <a:ea typeface="Yu Gothic UI Semibold" panose="020B0700000000000000" pitchFamily="34" charset="-128"/>
              </a:rPr>
              <a:t>QGIS</a:t>
            </a:r>
            <a:r>
              <a:rPr lang="zh-TW" altLang="en-US" sz="2000" dirty="0">
                <a:ea typeface="Yu Gothic UI Semibold" panose="020B0700000000000000" pitchFamily="34" charset="-128"/>
              </a:rPr>
              <a:t>設定你要的圖層</a:t>
            </a:r>
            <a:r>
              <a:rPr lang="en-US" altLang="zh-TW" sz="2000" dirty="0">
                <a:ea typeface="Yu Gothic UI Semibold" panose="020B0700000000000000" pitchFamily="34" charset="-128"/>
              </a:rPr>
              <a:t>&amp;</a:t>
            </a:r>
            <a:r>
              <a:rPr lang="zh-TW" altLang="en-US" sz="2000" dirty="0">
                <a:ea typeface="Yu Gothic UI Semibold" panose="020B0700000000000000" pitchFamily="34" charset="-128"/>
              </a:rPr>
              <a:t>樣式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3757"/>
          <a:stretch/>
        </p:blipFill>
        <p:spPr>
          <a:xfrm>
            <a:off x="2296391" y="1428751"/>
            <a:ext cx="9532751" cy="5160736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5701085" y="92752"/>
            <a:ext cx="2492990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再回到製圖畫面設定</a:t>
            </a:r>
          </a:p>
        </p:txBody>
      </p:sp>
      <p:sp>
        <p:nvSpPr>
          <p:cNvPr id="9" name="矩形 8"/>
          <p:cNvSpPr/>
          <p:nvPr/>
        </p:nvSpPr>
        <p:spPr>
          <a:xfrm>
            <a:off x="9963149" y="3930649"/>
            <a:ext cx="1708151" cy="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855153" y="38444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更新畫面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5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D3BA4D7-DF02-476F-B5F2-E11162317183}"/>
              </a:ext>
            </a:extLst>
          </p:cNvPr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rgbClr val="6B4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ACCE6D-75E3-4784-B3FD-7F358A2D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37" y="1673582"/>
            <a:ext cx="3240000" cy="4540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C05A20-AE52-487E-96F1-DA1AFD1A36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26" y="1098088"/>
            <a:ext cx="3240000" cy="2289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3BAB9D-E9BA-44BD-B654-B5C9EFAEE5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66" b="16317"/>
          <a:stretch/>
        </p:blipFill>
        <p:spPr>
          <a:xfrm>
            <a:off x="8100526" y="3943731"/>
            <a:ext cx="3240000" cy="2289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5EA49CF-44A6-432A-9B2F-7A9641A8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9" y="1678978"/>
            <a:ext cx="3240000" cy="4558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A01D205-519C-43C7-8740-B1CECF8F3F42}"/>
              </a:ext>
            </a:extLst>
          </p:cNvPr>
          <p:cNvSpPr/>
          <p:nvPr/>
        </p:nvSpPr>
        <p:spPr>
          <a:xfrm>
            <a:off x="4397579" y="493575"/>
            <a:ext cx="3341660" cy="43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+mj-ea"/>
              </a:rPr>
              <a:t>Lab 2.</a:t>
            </a:r>
            <a:r>
              <a:rPr lang="zh-TW" altLang="en-US" b="1" dirty="0">
                <a:latin typeface="+mj-ea"/>
              </a:rPr>
              <a:t> 主題地圖：面量圖繪製</a:t>
            </a:r>
            <a:endParaRPr lang="en-US" altLang="zh-TW" b="1" dirty="0">
              <a:latin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BF3544-B38A-45D8-848C-33928B4D1BF4}"/>
              </a:ext>
            </a:extLst>
          </p:cNvPr>
          <p:cNvSpPr/>
          <p:nvPr/>
        </p:nvSpPr>
        <p:spPr>
          <a:xfrm>
            <a:off x="7995035" y="493575"/>
            <a:ext cx="2465503" cy="43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+mj-ea"/>
              </a:rPr>
              <a:t>Lab 3.</a:t>
            </a:r>
            <a:r>
              <a:rPr lang="zh-TW" altLang="en-US" b="1" dirty="0">
                <a:latin typeface="+mj-ea"/>
              </a:rPr>
              <a:t> 基礎空間運算</a:t>
            </a:r>
            <a:endParaRPr lang="en-US" altLang="zh-TW" b="1" dirty="0">
              <a:latin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B9BA17-98A1-423F-9AAD-BD17A5D6B692}"/>
              </a:ext>
            </a:extLst>
          </p:cNvPr>
          <p:cNvSpPr/>
          <p:nvPr/>
        </p:nvSpPr>
        <p:spPr>
          <a:xfrm>
            <a:off x="7995035" y="3409870"/>
            <a:ext cx="3905236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+mj-ea"/>
              </a:rPr>
              <a:t>Lab 4. Google My Maps</a:t>
            </a:r>
            <a:r>
              <a:rPr lang="zh-TW" altLang="en-US" b="1" dirty="0">
                <a:latin typeface="+mj-ea"/>
              </a:rPr>
              <a:t>與歷史地圖</a:t>
            </a:r>
            <a:endParaRPr lang="en-US" altLang="zh-TW" b="1" dirty="0">
              <a:latin typeface="+mj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2981B4-A971-4E33-98B8-034D78B32BF5}"/>
              </a:ext>
            </a:extLst>
          </p:cNvPr>
          <p:cNvSpPr/>
          <p:nvPr/>
        </p:nvSpPr>
        <p:spPr>
          <a:xfrm>
            <a:off x="742349" y="484592"/>
            <a:ext cx="6096000" cy="8526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+mj-ea"/>
              </a:rPr>
              <a:t>GIS</a:t>
            </a:r>
            <a:r>
              <a:rPr lang="zh-TW" altLang="en-US" b="1" dirty="0">
                <a:latin typeface="+mj-ea"/>
              </a:rPr>
              <a:t>基本概念</a:t>
            </a:r>
            <a:endParaRPr lang="en-US" altLang="zh-TW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+mj-ea"/>
              </a:rPr>
              <a:t>Lab 1. </a:t>
            </a:r>
            <a:r>
              <a:rPr lang="zh-TW" altLang="en-US" b="1" dirty="0">
                <a:latin typeface="+mj-ea"/>
              </a:rPr>
              <a:t>基礎空間視覺化</a:t>
            </a:r>
            <a:r>
              <a:rPr lang="en-US" altLang="zh-TW" b="1" dirty="0">
                <a:latin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219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C1041D-D7A0-45DA-B90D-801CCB6B9680}"/>
              </a:ext>
            </a:extLst>
          </p:cNvPr>
          <p:cNvSpPr/>
          <p:nvPr/>
        </p:nvSpPr>
        <p:spPr>
          <a:xfrm>
            <a:off x="123825" y="142875"/>
            <a:ext cx="11887200" cy="657225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7A560B-FBA3-450F-8C06-444BC86CE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6" y="445373"/>
            <a:ext cx="4241249" cy="596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97A333-7112-46E2-B969-85F8EDBC042E}"/>
              </a:ext>
            </a:extLst>
          </p:cNvPr>
          <p:cNvSpPr/>
          <p:nvPr/>
        </p:nvSpPr>
        <p:spPr>
          <a:xfrm>
            <a:off x="1254788" y="688279"/>
            <a:ext cx="3839513" cy="4599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rgbClr val="0070C0"/>
                </a:solidFill>
                <a:latin typeface="+mj-ea"/>
              </a:rPr>
              <a:t>Lab 1. </a:t>
            </a:r>
            <a:r>
              <a:rPr lang="zh-TW" altLang="en-US" sz="2800" b="1" dirty="0">
                <a:solidFill>
                  <a:srgbClr val="0070C0"/>
                </a:solidFill>
                <a:latin typeface="+mj-ea"/>
              </a:rPr>
              <a:t>基礎空間視覺化</a:t>
            </a:r>
            <a:endParaRPr lang="en-US" altLang="zh-TW" sz="2800" b="1" dirty="0">
              <a:solidFill>
                <a:srgbClr val="0070C0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zh-TW" b="1" dirty="0">
              <a:solidFill>
                <a:srgbClr val="0070C0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rgbClr val="0070C0"/>
                </a:solidFill>
                <a:latin typeface="+mj-ea"/>
              </a:rPr>
              <a:t>匯入</a:t>
            </a:r>
            <a:r>
              <a:rPr lang="en-US" altLang="zh-TW" b="1" dirty="0" err="1">
                <a:solidFill>
                  <a:srgbClr val="0070C0"/>
                </a:solidFill>
                <a:latin typeface="+mj-ea"/>
              </a:rPr>
              <a:t>GeoJSON</a:t>
            </a:r>
            <a:r>
              <a:rPr lang="zh-TW" altLang="en-US" b="1" dirty="0">
                <a:solidFill>
                  <a:srgbClr val="0070C0"/>
                </a:solidFill>
                <a:latin typeface="+mj-ea"/>
              </a:rPr>
              <a:t>資料</a:t>
            </a:r>
            <a:endParaRPr lang="en-US" altLang="zh-TW" b="1" dirty="0">
              <a:solidFill>
                <a:srgbClr val="0070C0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rgbClr val="0070C0"/>
                </a:solidFill>
                <a:latin typeface="+mj-ea"/>
              </a:rPr>
              <a:t>認識點線面資料</a:t>
            </a:r>
            <a:endParaRPr lang="en-US" altLang="zh-TW" b="1" dirty="0">
              <a:solidFill>
                <a:srgbClr val="0070C0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rgbClr val="0070C0"/>
                </a:solidFill>
                <a:latin typeface="+mj-ea"/>
              </a:rPr>
              <a:t>增加</a:t>
            </a:r>
            <a:r>
              <a:rPr lang="en-US" altLang="zh-TW" b="1" dirty="0">
                <a:solidFill>
                  <a:srgbClr val="0070C0"/>
                </a:solidFill>
                <a:latin typeface="+mj-ea"/>
              </a:rPr>
              <a:t>OSM</a:t>
            </a:r>
            <a:r>
              <a:rPr lang="zh-TW" altLang="en-US" b="1" dirty="0">
                <a:solidFill>
                  <a:srgbClr val="0070C0"/>
                </a:solidFill>
                <a:latin typeface="+mj-ea"/>
              </a:rPr>
              <a:t>底圖</a:t>
            </a:r>
            <a:endParaRPr lang="en-US" altLang="zh-TW" b="1" dirty="0">
              <a:solidFill>
                <a:srgbClr val="0070C0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rgbClr val="0070C0"/>
                </a:solidFill>
                <a:latin typeface="+mj-ea"/>
              </a:rPr>
              <a:t>屬性資料表</a:t>
            </a:r>
            <a:endParaRPr lang="en-US" altLang="zh-TW" b="1" dirty="0">
              <a:solidFill>
                <a:srgbClr val="0070C0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rgbClr val="0070C0"/>
                </a:solidFill>
                <a:latin typeface="+mj-ea"/>
              </a:rPr>
              <a:t>調整圖層樣式</a:t>
            </a:r>
            <a:endParaRPr lang="en-US" altLang="zh-TW" b="1" dirty="0">
              <a:solidFill>
                <a:srgbClr val="0070C0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rgbClr val="0070C0"/>
                </a:solidFill>
                <a:latin typeface="+mj-ea"/>
              </a:rPr>
              <a:t>增加標籤</a:t>
            </a:r>
            <a:endParaRPr lang="en-US" altLang="zh-TW" b="1" dirty="0">
              <a:solidFill>
                <a:srgbClr val="0070C0"/>
              </a:solidFill>
              <a:latin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TW" altLang="en-US" b="1" dirty="0">
                <a:solidFill>
                  <a:srgbClr val="0070C0"/>
                </a:solidFill>
                <a:latin typeface="+mj-ea"/>
              </a:rPr>
              <a:t>繪製地圖、地圖要素</a:t>
            </a:r>
            <a:endParaRPr lang="en-US" altLang="zh-TW" b="1" dirty="0">
              <a:solidFill>
                <a:srgbClr val="0070C0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rgbClr val="0070C0"/>
                </a:solidFill>
                <a:latin typeface="+mj-ea"/>
              </a:rPr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464399-87A9-4433-9871-FA897E177545}"/>
              </a:ext>
            </a:extLst>
          </p:cNvPr>
          <p:cNvSpPr/>
          <p:nvPr/>
        </p:nvSpPr>
        <p:spPr>
          <a:xfrm>
            <a:off x="1254788" y="4913815"/>
            <a:ext cx="2915278" cy="139820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Data:</a:t>
            </a:r>
          </a:p>
          <a:p>
            <a:pPr>
              <a:lnSpc>
                <a:spcPct val="120000"/>
              </a:lnSpc>
            </a:pPr>
            <a:r>
              <a:rPr lang="en-US" altLang="zh-TW" dirty="0" err="1"/>
              <a:t>AirStation.geojson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 err="1"/>
              <a:t>Road.geojson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 err="1"/>
              <a:t>TaipeDistrict.geojson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A8E426-C2C3-47DC-909D-74FA36C3542D}"/>
              </a:ext>
            </a:extLst>
          </p:cNvPr>
          <p:cNvSpPr/>
          <p:nvPr/>
        </p:nvSpPr>
        <p:spPr>
          <a:xfrm>
            <a:off x="1181197" y="6312018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hlinkClick r:id="rId4"/>
              </a:rPr>
              <a:t>https://ppt.cc/fGIvmx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3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76D935-093C-4491-8340-02AFF8F6D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9" y="541866"/>
            <a:ext cx="11298462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B66A7-2B1D-4ED6-AED4-8D41AE8C4A84}"/>
              </a:ext>
            </a:extLst>
          </p:cNvPr>
          <p:cNvSpPr/>
          <p:nvPr/>
        </p:nvSpPr>
        <p:spPr>
          <a:xfrm>
            <a:off x="446769" y="964862"/>
            <a:ext cx="310514" cy="310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4FE6922-321B-4682-A563-6557AE41D853}"/>
              </a:ext>
            </a:extLst>
          </p:cNvPr>
          <p:cNvSpPr/>
          <p:nvPr/>
        </p:nvSpPr>
        <p:spPr>
          <a:xfrm>
            <a:off x="811777" y="69411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30DF83A-308D-4AAB-80D9-89A5E96C2A86}"/>
              </a:ext>
            </a:extLst>
          </p:cNvPr>
          <p:cNvSpPr txBox="1"/>
          <p:nvPr/>
        </p:nvSpPr>
        <p:spPr>
          <a:xfrm>
            <a:off x="0" y="92752"/>
            <a:ext cx="2198038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加入</a:t>
            </a:r>
            <a:r>
              <a:rPr lang="en-US" altLang="zh-TW" sz="2000" b="1" dirty="0" err="1">
                <a:solidFill>
                  <a:schemeClr val="bg1"/>
                </a:solidFill>
                <a:ea typeface="+mj-ea"/>
              </a:rPr>
              <a:t>GeoJSON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圖層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C1F4D6-CBAC-4999-92EA-917797DB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94" y="1433264"/>
            <a:ext cx="5863266" cy="50939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941698-6967-4C58-A14D-E8554946A56D}"/>
              </a:ext>
            </a:extLst>
          </p:cNvPr>
          <p:cNvSpPr/>
          <p:nvPr/>
        </p:nvSpPr>
        <p:spPr>
          <a:xfrm>
            <a:off x="2262797" y="1893649"/>
            <a:ext cx="1637994" cy="314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00FD57-B507-4314-A2A2-56DF267CE27F}"/>
              </a:ext>
            </a:extLst>
          </p:cNvPr>
          <p:cNvSpPr/>
          <p:nvPr/>
        </p:nvSpPr>
        <p:spPr>
          <a:xfrm>
            <a:off x="7665396" y="2752928"/>
            <a:ext cx="321013" cy="243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29F322-4B02-4FD4-8B63-4C12495D45D9}"/>
              </a:ext>
            </a:extLst>
          </p:cNvPr>
          <p:cNvSpPr/>
          <p:nvPr/>
        </p:nvSpPr>
        <p:spPr>
          <a:xfrm>
            <a:off x="6897133" y="6192627"/>
            <a:ext cx="554255" cy="247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1D1453B2-D8D4-433A-ABD1-050A4E966451}"/>
              </a:ext>
            </a:extLst>
          </p:cNvPr>
          <p:cNvSpPr/>
          <p:nvPr/>
        </p:nvSpPr>
        <p:spPr>
          <a:xfrm>
            <a:off x="1864770" y="1915537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EC37555-45EB-4215-881D-B16E1C682041}"/>
              </a:ext>
            </a:extLst>
          </p:cNvPr>
          <p:cNvSpPr/>
          <p:nvPr/>
        </p:nvSpPr>
        <p:spPr>
          <a:xfrm>
            <a:off x="8060510" y="2617552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EB8C7ABF-B5DE-4AD9-A914-26A30CD6598A}"/>
              </a:ext>
            </a:extLst>
          </p:cNvPr>
          <p:cNvSpPr/>
          <p:nvPr/>
        </p:nvSpPr>
        <p:spPr>
          <a:xfrm>
            <a:off x="7418613" y="6441800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5EE1C98-D05A-4414-B4D6-EF377D61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73" y="3180193"/>
            <a:ext cx="5028408" cy="281590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C3D01A-FC75-4BA4-A283-7514CF9C5143}"/>
              </a:ext>
            </a:extLst>
          </p:cNvPr>
          <p:cNvSpPr/>
          <p:nvPr/>
        </p:nvSpPr>
        <p:spPr>
          <a:xfrm>
            <a:off x="7825902" y="4072676"/>
            <a:ext cx="1180289" cy="562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A58AEF-ED88-4563-845C-FCF405F8E047}"/>
              </a:ext>
            </a:extLst>
          </p:cNvPr>
          <p:cNvSpPr/>
          <p:nvPr/>
        </p:nvSpPr>
        <p:spPr>
          <a:xfrm>
            <a:off x="10087381" y="5678867"/>
            <a:ext cx="745787" cy="280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B9D90E3-ACDF-45B0-B717-E4BEDA980B36}"/>
              </a:ext>
            </a:extLst>
          </p:cNvPr>
          <p:cNvSpPr/>
          <p:nvPr/>
        </p:nvSpPr>
        <p:spPr>
          <a:xfrm>
            <a:off x="8956301" y="3720834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B52733B-F047-4000-9126-38984F4B66C2}"/>
              </a:ext>
            </a:extLst>
          </p:cNvPr>
          <p:cNvSpPr/>
          <p:nvPr/>
        </p:nvSpPr>
        <p:spPr>
          <a:xfrm>
            <a:off x="10697792" y="6057251"/>
            <a:ext cx="270751" cy="270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7A6579-BD03-4280-BDF0-92FC7BE9BCAF}"/>
              </a:ext>
            </a:extLst>
          </p:cNvPr>
          <p:cNvSpPr/>
          <p:nvPr/>
        </p:nvSpPr>
        <p:spPr>
          <a:xfrm>
            <a:off x="7742257" y="4703717"/>
            <a:ext cx="3230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按住</a:t>
            </a:r>
            <a:r>
              <a:rPr lang="en-US" altLang="zh-TW" dirty="0"/>
              <a:t>Ctrl</a:t>
            </a:r>
            <a:r>
              <a:rPr lang="zh-TW" altLang="en-US" dirty="0"/>
              <a:t>可一次選取多個檔案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169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7">
      <a:majorFont>
        <a:latin typeface="Calibri"/>
        <a:ea typeface="Topedia Sans TW Beta"/>
        <a:cs typeface=""/>
      </a:majorFont>
      <a:minorFont>
        <a:latin typeface="Consolas"/>
        <a:ea typeface="Topedia Sans TW Du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1517</Words>
  <Application>Microsoft Office PowerPoint</Application>
  <PresentationFormat>寬螢幕</PresentationFormat>
  <Paragraphs>425</Paragraphs>
  <Slides>65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5" baseType="lpstr">
      <vt:lpstr>Arial Unicode MS</vt:lpstr>
      <vt:lpstr>Topedia Sans TW Beta</vt:lpstr>
      <vt:lpstr>Topedia Sans TW Dual</vt:lpstr>
      <vt:lpstr>Yu Gothic UI Semibold</vt:lpstr>
      <vt:lpstr>新細明體</vt:lpstr>
      <vt:lpstr>Arial</vt:lpstr>
      <vt:lpstr>Calibri</vt:lpstr>
      <vt:lpstr>Cambria Math</vt:lpstr>
      <vt:lpstr>Consolas</vt:lpstr>
      <vt:lpstr>Office 佈景主題</vt:lpstr>
      <vt:lpstr>QGIS空間資訊實作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QGIS空間資訊實作</dc:title>
  <dc:creator>承軒 杜</dc:creator>
  <cp:lastModifiedBy>Angus</cp:lastModifiedBy>
  <cp:revision>131</cp:revision>
  <dcterms:created xsi:type="dcterms:W3CDTF">2019-06-27T11:16:38Z</dcterms:created>
  <dcterms:modified xsi:type="dcterms:W3CDTF">2023-11-03T15:51:52Z</dcterms:modified>
</cp:coreProperties>
</file>